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77" r:id="rId4"/>
    <p:sldId id="272" r:id="rId5"/>
    <p:sldId id="291" r:id="rId6"/>
    <p:sldId id="292" r:id="rId7"/>
    <p:sldId id="273" r:id="rId8"/>
    <p:sldId id="287" r:id="rId9"/>
    <p:sldId id="278" r:id="rId10"/>
    <p:sldId id="293" r:id="rId11"/>
    <p:sldId id="281" r:id="rId12"/>
    <p:sldId id="290" r:id="rId13"/>
    <p:sldId id="283" r:id="rId14"/>
    <p:sldId id="260" r:id="rId15"/>
    <p:sldId id="261" r:id="rId16"/>
    <p:sldId id="262" r:id="rId17"/>
    <p:sldId id="294" r:id="rId18"/>
    <p:sldId id="263" r:id="rId19"/>
    <p:sldId id="284" r:id="rId20"/>
    <p:sldId id="285" r:id="rId21"/>
    <p:sldId id="286" r:id="rId2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  <a:srgbClr val="910002"/>
    <a:srgbClr val="A40000"/>
    <a:srgbClr val="792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CCC"/>
          </a:solidFill>
        </a:fill>
      </a:tcStyle>
    </a:wholeTbl>
    <a:band2H>
      <a:tcTxStyle/>
      <a:tcStyle>
        <a:tcBdr/>
        <a:fill>
          <a:solidFill>
            <a:srgbClr val="EFF6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1D4"/>
          </a:solidFill>
        </a:fill>
      </a:tcStyle>
    </a:wholeTbl>
    <a:band2H>
      <a:tcTxStyle/>
      <a:tcStyle>
        <a:tcBdr/>
        <a:fill>
          <a:solidFill>
            <a:srgbClr val="E7F0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9FD"/>
          </a:solidFill>
        </a:fill>
      </a:tcStyle>
    </a:wholeTbl>
    <a:band2H>
      <a:tcTxStyle/>
      <a:tcStyle>
        <a:tcBdr/>
        <a:fill>
          <a:solidFill>
            <a:srgbClr val="E8F4F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061" autoAdjust="0"/>
  </p:normalViewPr>
  <p:slideViewPr>
    <p:cSldViewPr snapToGrid="0" snapToObjects="1">
      <p:cViewPr varScale="1">
        <p:scale>
          <a:sx n="76" d="100"/>
          <a:sy n="76" d="100"/>
        </p:scale>
        <p:origin x="-120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678437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1200" b="0" dirty="0" smtClean="0">
                <a:effectLst/>
                <a:latin typeface="+mj-lt"/>
                <a:ea typeface="+mj-ea"/>
                <a:cs typeface="+mj-cs"/>
                <a:sym typeface="Calibri"/>
              </a:rPr>
              <a:t>Сперва хотелось</a:t>
            </a:r>
            <a:r>
              <a:rPr lang="ru-RU" sz="1200" b="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бы пару слов сказать о том, с чем мы столкнулись в начале нашего нелегкого пути.</a:t>
            </a:r>
          </a:p>
          <a:p>
            <a:r>
              <a:rPr lang="ru-RU" sz="1200" b="0" dirty="0" smtClean="0">
                <a:effectLst/>
                <a:latin typeface="+mj-lt"/>
                <a:ea typeface="+mj-ea"/>
                <a:cs typeface="+mj-cs"/>
                <a:sym typeface="Calibri"/>
              </a:rPr>
              <a:t>Московская область сложный регион,</a:t>
            </a:r>
            <a:r>
              <a:rPr lang="ru-RU" sz="1200" b="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близость к столице накладывает определенный отпечаток.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Ежегодно </a:t>
            </a:r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на территории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Московского региона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образуется </a:t>
            </a:r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11 млн тонн ТКО.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Более 95% отходов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направлялось на захоронение. И только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порядка 2,5 млн тонн </a:t>
            </a:r>
            <a:r>
              <a:rPr lang="ru-RU" sz="1200" baseline="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захоранивалось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на полигонах официально, согласно документам, остальное – нелегально.</a:t>
            </a:r>
            <a:endParaRPr lang="ru-RU" sz="120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На территории Московской области было 39 полигонов захоронения ТКО, большинство из которых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исчерпали свои мощности. А состояние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остальных оставляло желать лучшего. Все б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ыли </a:t>
            </a:r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построены в 1970-80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годах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и эксплуатировались зачастую с нарушением требований.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Регулярные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выбросы </a:t>
            </a:r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вредных веществ и неприятных запахов,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возгорания </a:t>
            </a:r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на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полигонах.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В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следствие чего граждане регулярно выходили на митинги и акции протеста с требованиями закрыть полигоны.</a:t>
            </a:r>
            <a:endParaRPr lang="ru-RU" sz="1200" dirty="0" smtClean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Учет </a:t>
            </a:r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перемещения отходов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отсутствовал, </a:t>
            </a:r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размер платы за вывоз отходов для граждан не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регулировался,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он как и везде определялся на договорной основе.</a:t>
            </a:r>
            <a:endParaRPr lang="ru-RU" sz="120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Ввиду активной жилой застройки и разрастания инфраструктуры городов Подмосковья найти новые земельные участки под захоронение отходов чрезвычайно сложно.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А когда удача нам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улыбается и мы всё-таки находим земельные участки под строительство новых объектов,</a:t>
            </a:r>
            <a:r>
              <a:rPr lang="ru-RU" sz="1200" baseline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жители</a:t>
            </a:r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которые проживают неподалеку, 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выходят на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митинги </a:t>
            </a:r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против строительства таких объектов поблизости.</a:t>
            </a:r>
          </a:p>
          <a:p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 </a:t>
            </a:r>
          </a:p>
          <a:p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Все против, денег нет, но строить новую инфраструктуру надо.</a:t>
            </a:r>
            <a:endParaRPr lang="en-US" sz="120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+mj-lt"/>
                <a:ea typeface="+mj-ea"/>
                <a:cs typeface="+mj-cs"/>
                <a:sym typeface="Calibri"/>
              </a:rPr>
              <a:t>Реализация этой реформы очень назрела. Обратного хода уже нет, только вперед.</a:t>
            </a:r>
          </a:p>
          <a:p>
            <a:endParaRPr lang="ru-RU" sz="120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dirty="0" smtClean="0"/>
              <a:t>После</a:t>
            </a:r>
            <a:r>
              <a:rPr lang="ru-RU" sz="1200" i="0" baseline="0" dirty="0" smtClean="0"/>
              <a:t> того как в рамках </a:t>
            </a:r>
            <a:r>
              <a:rPr lang="ru-RU" sz="1200" i="0" baseline="0" dirty="0" err="1" smtClean="0"/>
              <a:t>инвестпрограмм</a:t>
            </a:r>
            <a:r>
              <a:rPr lang="ru-RU" sz="1200" i="0" baseline="0" dirty="0" smtClean="0"/>
              <a:t> мы оборудовали действующие объекты системами электронного контроля, мы приступили в внедрению системы учета перемещения отходов. На новых объектах системы электронного контроля само собой также обязательны.</a:t>
            </a:r>
          </a:p>
          <a:p>
            <a:r>
              <a:rPr lang="ru-RU" sz="1200" i="0" dirty="0" smtClean="0"/>
              <a:t>Нам очень помогло</a:t>
            </a:r>
            <a:r>
              <a:rPr lang="ru-RU" sz="1200" i="0" baseline="0" dirty="0" smtClean="0"/>
              <a:t> еще и то, что Правительством было принято решение</a:t>
            </a:r>
            <a:r>
              <a:rPr lang="ru-RU" sz="1200" i="0" dirty="0" smtClean="0"/>
              <a:t> обязать </a:t>
            </a:r>
            <a:r>
              <a:rPr lang="ru-RU" sz="1200" i="0" baseline="0" dirty="0" smtClean="0"/>
              <a:t>с 1 января 2018 года все мусоровозы оборудовать системой </a:t>
            </a:r>
            <a:r>
              <a:rPr lang="ru-RU" sz="1200" i="0" baseline="0" dirty="0" err="1" smtClean="0"/>
              <a:t>Глонасс</a:t>
            </a:r>
            <a:r>
              <a:rPr lang="ru-RU" sz="1200" i="0" baseline="0" dirty="0" smtClean="0"/>
              <a:t>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dirty="0" smtClean="0"/>
              <a:t>Оставалось</a:t>
            </a:r>
            <a:r>
              <a:rPr lang="ru-RU" sz="1200" i="0" baseline="0" dirty="0" smtClean="0"/>
              <a:t> только р</a:t>
            </a:r>
            <a:r>
              <a:rPr lang="ru-RU" sz="1200" i="0" dirty="0" smtClean="0"/>
              <a:t>азработать АИС, подключить сигналы и организовать передачу данных.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baseline="0" dirty="0" smtClean="0"/>
              <a:t>Были безусловно сложности, огромные очереди на въезд на объекты в первое время после запуска, отладка системы заняла определенное время.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0" baseline="0" dirty="0" smtClean="0"/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baseline="0" dirty="0" smtClean="0">
                <a:solidFill>
                  <a:srgbClr val="910002"/>
                </a:solidFill>
              </a:rPr>
              <a:t>Как это работает? На всех объектах установлены Автоматизированные рабочие места, у нас установлена программное обеспечение с системой контроля и учета, в режиме онлайн мы всё видим, формируем различные выгрузки.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dirty="0" smtClean="0">
                <a:solidFill>
                  <a:srgbClr val="910002"/>
                </a:solidFill>
              </a:rPr>
              <a:t>АИС</a:t>
            </a:r>
            <a:r>
              <a:rPr lang="ru-RU" sz="1200" i="0" baseline="0" dirty="0" smtClean="0">
                <a:solidFill>
                  <a:srgbClr val="910002"/>
                </a:solidFill>
              </a:rPr>
              <a:t> может быть разработан за счет</a:t>
            </a:r>
            <a:r>
              <a:rPr lang="ru-RU" sz="1200" i="0" dirty="0" smtClean="0">
                <a:solidFill>
                  <a:srgbClr val="910002"/>
                </a:solidFill>
              </a:rPr>
              <a:t> внебюджетных источников, ряд компаний предлагают подобные продукты, которые</a:t>
            </a:r>
            <a:r>
              <a:rPr lang="ru-RU" sz="1200" i="0" baseline="0" dirty="0" smtClean="0">
                <a:solidFill>
                  <a:srgbClr val="910002"/>
                </a:solidFill>
              </a:rPr>
              <a:t> реализованы </a:t>
            </a:r>
            <a:r>
              <a:rPr lang="ru-RU" sz="1200" i="0" dirty="0" smtClean="0">
                <a:solidFill>
                  <a:srgbClr val="910002"/>
                </a:solidFill>
              </a:rPr>
              <a:t>в отдельных субъектах</a:t>
            </a:r>
            <a:r>
              <a:rPr lang="ru-RU" sz="1200" i="0" baseline="0" dirty="0" smtClean="0">
                <a:solidFill>
                  <a:srgbClr val="910002"/>
                </a:solidFill>
              </a:rPr>
              <a:t> РФ. Указанные расходы можно включить в расходы операторов и региональных операторов.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915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 всех баз данных собраны сведения по </a:t>
            </a:r>
            <a:r>
              <a:rPr lang="ru-RU" dirty="0" err="1" smtClean="0"/>
              <a:t>отходообразователям</a:t>
            </a:r>
            <a:r>
              <a:rPr lang="ru-RU" dirty="0" smtClean="0"/>
              <a:t>, внесены в территориальную схему</a:t>
            </a:r>
            <a:r>
              <a:rPr lang="ru-RU" baseline="0" dirty="0" smtClean="0"/>
              <a:t>. Как я уже говорил это </a:t>
            </a:r>
            <a:r>
              <a:rPr lang="ru-RU" sz="1200" baseline="0" dirty="0" smtClean="0">
                <a:solidFill>
                  <a:srgbClr val="414141"/>
                </a:solidFill>
              </a:rPr>
              <a:t>д</a:t>
            </a:r>
            <a:r>
              <a:rPr lang="ru-RU" sz="1200" dirty="0" smtClean="0">
                <a:solidFill>
                  <a:srgbClr val="414141"/>
                </a:solidFill>
              </a:rPr>
              <a:t>анные </a:t>
            </a:r>
            <a:r>
              <a:rPr lang="ru-RU" sz="1200" dirty="0" err="1" smtClean="0">
                <a:solidFill>
                  <a:srgbClr val="414141"/>
                </a:solidFill>
              </a:rPr>
              <a:t>Росреестра</a:t>
            </a:r>
            <a:r>
              <a:rPr lang="ru-RU" sz="1200" dirty="0" smtClean="0">
                <a:solidFill>
                  <a:srgbClr val="414141"/>
                </a:solidFill>
              </a:rPr>
              <a:t>, ГЖИ, Минобразования, Минздрава, Минкультуры, </a:t>
            </a:r>
            <a:r>
              <a:rPr lang="ru-RU" sz="1200" dirty="0" err="1" smtClean="0">
                <a:solidFill>
                  <a:srgbClr val="414141"/>
                </a:solidFill>
              </a:rPr>
              <a:t>Минпотребрынка</a:t>
            </a:r>
            <a:r>
              <a:rPr lang="ru-RU" sz="1200" dirty="0" smtClean="0">
                <a:solidFill>
                  <a:srgbClr val="414141"/>
                </a:solidFill>
              </a:rPr>
              <a:t>,</a:t>
            </a:r>
            <a:r>
              <a:rPr lang="ru-RU" sz="1200" baseline="0" dirty="0" smtClean="0">
                <a:solidFill>
                  <a:srgbClr val="414141"/>
                </a:solidFill>
              </a:rPr>
              <a:t> которые мы </a:t>
            </a:r>
            <a:r>
              <a:rPr lang="ru-RU" sz="1200" dirty="0" smtClean="0">
                <a:solidFill>
                  <a:srgbClr val="414141"/>
                </a:solidFill>
              </a:rPr>
              <a:t>соотносили с Яндекс картой.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rgbClr val="414141"/>
              </a:solidFill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Модернизирована АИС «Кадастр отходов», созданы личные кабинеты, введена административная ответственность за непредставление, несвоевременное представление, неполные или недостоверные сведения ИП, юридических лиц и должностных лиц (до 200 тыс. рублей). </a:t>
            </a:r>
            <a:endParaRPr lang="ru-RU" sz="1200" dirty="0" smtClean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Непредставление сведений: ИП –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10-20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тыс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рублей, Должностные лица – 20-50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тыс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рублей,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Юрлица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-  100-200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тыс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рублей. 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За несвоевременные, недостоверные, в неполном объеме сведения: ИП – 5-10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тыс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рублей, Должностные лица – 10-30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тыс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рублей,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Юрлица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– 50-150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тыс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рублей.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Интеграция с электронной моделью территориальной схемы.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12 </a:t>
            </a:r>
            <a:r>
              <a:rPr lang="ru-RU" baseline="0" dirty="0" err="1" smtClean="0"/>
              <a:t>тыс</a:t>
            </a:r>
            <a:r>
              <a:rPr lang="ru-RU" baseline="0" dirty="0" smtClean="0"/>
              <a:t> пользователей в кадастре отходов.</a:t>
            </a:r>
            <a:endParaRPr lang="ru-RU" dirty="0" smtClean="0"/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2017 год – 18435 пользователей (14723</a:t>
            </a:r>
            <a:r>
              <a:rPr lang="ru-RU" baseline="0" dirty="0" smtClean="0"/>
              <a:t> полностью сданных отчетов)</a:t>
            </a:r>
            <a:endParaRPr lang="ru-RU" dirty="0" smtClean="0"/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2018 год - 20203 пользователей</a:t>
            </a:r>
          </a:p>
          <a:p>
            <a:endParaRPr lang="ru-RU" sz="1200" dirty="0" smtClean="0">
              <a:effectLst/>
              <a:latin typeface="+mj-lt"/>
              <a:ea typeface="+mj-ea"/>
              <a:cs typeface="+mj-cs"/>
              <a:sym typeface="Calibri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выставления платежей используется ресурс ЕИРЦ и </a:t>
            </a:r>
            <a:r>
              <a:rPr lang="ru-RU" dirty="0" err="1" smtClean="0"/>
              <a:t>энергоснабжающей</a:t>
            </a:r>
            <a:r>
              <a:rPr lang="ru-RU" dirty="0" smtClean="0"/>
              <a:t> организации.</a:t>
            </a:r>
            <a:endParaRPr lang="ru-RU" sz="1200" dirty="0" smtClean="0">
              <a:effectLst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4299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i="0" dirty="0" smtClean="0">
                <a:solidFill>
                  <a:schemeClr val="tx1"/>
                </a:solidFill>
                <a:ea typeface="+mj-ea"/>
                <a:cs typeface="+mj-cs"/>
                <a:sym typeface="Calibri"/>
              </a:rPr>
              <a:t>В</a:t>
            </a:r>
            <a:r>
              <a:rPr lang="ru-RU" sz="1200" i="0" baseline="0" dirty="0" smtClean="0">
                <a:solidFill>
                  <a:schemeClr val="tx1"/>
                </a:solidFill>
                <a:ea typeface="+mj-ea"/>
                <a:cs typeface="+mj-cs"/>
                <a:sym typeface="Calibri"/>
              </a:rPr>
              <a:t> поисках земельного участка под строительство объектов ТБО было </a:t>
            </a:r>
            <a:r>
              <a:rPr lang="ru-RU" sz="1200" i="0" dirty="0" smtClean="0">
                <a:solidFill>
                  <a:schemeClr val="tx1"/>
                </a:solidFill>
                <a:ea typeface="+mj-ea"/>
                <a:cs typeface="+mj-cs"/>
                <a:sym typeface="Calibri"/>
              </a:rPr>
              <a:t>проработано </a:t>
            </a:r>
            <a:r>
              <a:rPr lang="ru-RU" sz="1200" b="1" i="0" dirty="0" smtClean="0">
                <a:solidFill>
                  <a:schemeClr val="tx1"/>
                </a:solidFill>
                <a:ea typeface="+mj-ea"/>
                <a:cs typeface="+mj-cs"/>
                <a:sym typeface="Calibri"/>
              </a:rPr>
              <a:t>620 участков </a:t>
            </a:r>
            <a:r>
              <a:rPr lang="ru-RU" sz="1200" i="0" dirty="0" smtClean="0">
                <a:solidFill>
                  <a:schemeClr val="tx1"/>
                </a:solidFill>
                <a:ea typeface="+mj-ea"/>
                <a:cs typeface="+mj-cs"/>
                <a:sym typeface="Calibri"/>
              </a:rPr>
              <a:t>площадью 40 тыс. га. </a:t>
            </a:r>
          </a:p>
          <a:p>
            <a:pPr lvl="0"/>
            <a:r>
              <a:rPr lang="ru-RU" sz="1200" i="0" dirty="0" smtClean="0">
                <a:solidFill>
                  <a:schemeClr val="tx1"/>
                </a:solidFill>
                <a:ea typeface="+mj-ea"/>
                <a:cs typeface="+mj-cs"/>
                <a:sym typeface="Calibri"/>
              </a:rPr>
              <a:t>В</a:t>
            </a:r>
            <a:r>
              <a:rPr lang="ru-RU" sz="1200" i="0" baseline="0" dirty="0" smtClean="0">
                <a:solidFill>
                  <a:schemeClr val="tx1"/>
                </a:solidFill>
                <a:ea typeface="+mj-ea"/>
                <a:cs typeface="+mj-cs"/>
                <a:sym typeface="Calibri"/>
              </a:rPr>
              <a:t> результате отобрано всего </a:t>
            </a:r>
            <a:r>
              <a:rPr lang="ru-RU" sz="1200" b="1" i="0" dirty="0" smtClean="0">
                <a:solidFill>
                  <a:schemeClr val="tx1"/>
                </a:solidFill>
                <a:ea typeface="+mj-ea"/>
                <a:cs typeface="+mj-cs"/>
                <a:sym typeface="Calibri"/>
              </a:rPr>
              <a:t>19 участков.</a:t>
            </a:r>
            <a:r>
              <a:rPr lang="ru-RU" sz="1200" b="1" i="0" baseline="0" dirty="0" smtClean="0">
                <a:solidFill>
                  <a:schemeClr val="tx1"/>
                </a:solidFill>
                <a:ea typeface="+mj-ea"/>
                <a:cs typeface="+mj-cs"/>
                <a:sym typeface="Calibri"/>
              </a:rPr>
              <a:t> Их площадь составляет 750 га</a:t>
            </a:r>
            <a:r>
              <a:rPr lang="ru-RU" sz="1200" i="0" dirty="0" smtClean="0">
                <a:solidFill>
                  <a:schemeClr val="tx1"/>
                </a:solidFill>
                <a:ea typeface="+mj-ea"/>
                <a:cs typeface="+mj-cs"/>
                <a:sym typeface="Calibri"/>
              </a:rPr>
              <a:t>. </a:t>
            </a:r>
            <a:endParaRPr lang="ru-RU" sz="1200" dirty="0" smtClean="0"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dirty="0" smtClean="0">
                <a:solidFill>
                  <a:srgbClr val="910002"/>
                </a:solidFill>
              </a:rPr>
              <a:t>16 участков прошли общественные обсуждения</a:t>
            </a:r>
            <a:r>
              <a:rPr lang="ru-RU" sz="1200" dirty="0" smtClean="0">
                <a:solidFill>
                  <a:srgbClr val="414141"/>
                </a:solidFill>
              </a:rPr>
              <a:t>.</a:t>
            </a:r>
          </a:p>
          <a:p>
            <a:pPr marL="0" indent="0" defTabSz="685800">
              <a:spcBef>
                <a:spcPts val="400"/>
              </a:spcBef>
              <a:buSzPct val="100000"/>
              <a:buFont typeface="Arial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endParaRPr lang="ru-RU" sz="1200" dirty="0" smtClean="0">
              <a:latin typeface="+mj-lt"/>
              <a:ea typeface="Calibri"/>
              <a:cs typeface="Calibri"/>
              <a:sym typeface="Calibri"/>
            </a:endParaRPr>
          </a:p>
          <a:p>
            <a:pPr lvl="0"/>
            <a:endParaRPr lang="ru-RU" sz="1200" i="0" dirty="0" smtClean="0">
              <a:solidFill>
                <a:schemeClr val="tx1"/>
              </a:solidFill>
              <a:ea typeface="+mj-ea"/>
              <a:cs typeface="+mj-cs"/>
              <a:sym typeface="Calibri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4299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+mj-lt"/>
                <a:cs typeface="+mj-cs"/>
              </a:rPr>
              <a:t>Рекультивация предполагает: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+mj-lt"/>
                <a:cs typeface="+mj-cs"/>
              </a:rPr>
              <a:t>- Формирования тела полигона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cs typeface="+mj-cs"/>
              </a:rPr>
              <a:t>- </a:t>
            </a:r>
            <a:r>
              <a:rPr lang="ru-RU" sz="1200" dirty="0" smtClean="0">
                <a:solidFill>
                  <a:srgbClr val="414141"/>
                </a:solidFill>
                <a:cs typeface="+mj-cs"/>
              </a:rPr>
              <a:t>устройство подпорной стенки 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414141"/>
                </a:solidFill>
                <a:cs typeface="+mj-cs"/>
              </a:rPr>
              <a:t>- установка системы сбора и очистки фильтрата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414141"/>
                </a:solidFill>
                <a:cs typeface="+mj-cs"/>
              </a:rPr>
              <a:t>- строительство системы дегазации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414141"/>
                </a:solidFill>
                <a:cs typeface="+mj-cs"/>
              </a:rPr>
              <a:t>- накрытие тела полигона и откосов герметичной непроницаемой пленкой 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414141"/>
                </a:solidFill>
                <a:cs typeface="+mj-cs"/>
              </a:rPr>
              <a:t>- засыпка слоем грунта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414141"/>
                </a:solidFill>
                <a:cs typeface="+mj-cs"/>
              </a:rPr>
              <a:t>- засев травой</a:t>
            </a:r>
          </a:p>
          <a:p>
            <a:pPr>
              <a:spcBef>
                <a:spcPts val="0"/>
              </a:spcBef>
            </a:pPr>
            <a:endParaRPr lang="ru-RU" dirty="0" smtClean="0">
              <a:latin typeface="+mj-lt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latin typeface="+mj-lt"/>
                <a:cs typeface="+mj-cs"/>
              </a:rPr>
              <a:t>Что нужно чтобы получить средства: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+mj-lt"/>
                <a:cs typeface="+mj-cs"/>
              </a:rPr>
              <a:t>Включение в ГРОНВОС (шаблон заявки и порядок заполнения утверждает МПР)</a:t>
            </a:r>
            <a:r>
              <a:rPr lang="ru-RU" baseline="0" dirty="0" smtClean="0">
                <a:latin typeface="+mj-lt"/>
                <a:cs typeface="+mj-cs"/>
              </a:rPr>
              <a:t> Проектная документация на этом этапе не обязательна, однако для заполнения заявки потребуются сведения о вредном воздействии на окружающую среду от полигона, которая собирается в рамках инженерных изысканий. По ряду объектов у нас уже были проекты, по остальным мы заложили небольшие средства и провели мониторинг состояния объектов размещения отходов, в рамках которых сделали </a:t>
            </a:r>
            <a:r>
              <a:rPr lang="ru-RU" baseline="0" dirty="0" err="1" smtClean="0">
                <a:latin typeface="+mj-lt"/>
                <a:cs typeface="+mj-cs"/>
              </a:rPr>
              <a:t>м</a:t>
            </a:r>
            <a:r>
              <a:rPr lang="ru-RU" dirty="0" err="1" smtClean="0"/>
              <a:t>иниизыскания</a:t>
            </a:r>
            <a:r>
              <a:rPr lang="ru-RU" dirty="0" smtClean="0"/>
              <a:t> и собрали нужные</a:t>
            </a:r>
            <a:r>
              <a:rPr lang="ru-RU" baseline="0" dirty="0" smtClean="0"/>
              <a:t> для заполнения заявки сведения (воздействие на воздух, почвы, гидрологию и пр.).</a:t>
            </a:r>
            <a:endParaRPr lang="ru-RU" dirty="0" smtClean="0">
              <a:latin typeface="+mj-lt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latin typeface="+mj-lt"/>
                <a:cs typeface="+mj-cs"/>
              </a:rPr>
              <a:t>Разработка Проектной документации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latin typeface="+mj-lt"/>
                <a:cs typeface="+mj-cs"/>
              </a:rPr>
              <a:t>Заключения экспертиз (строительная, достоверности сметной стоимости, экологическая)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cs typeface="+mj-cs"/>
              </a:rPr>
              <a:t>Направление ПСД в МПР для рассмотрения вопроса о выделении средств и включение в Нацпроект «Экология» (Чистая страна)</a:t>
            </a:r>
          </a:p>
          <a:p>
            <a:endParaRPr lang="ru-RU" dirty="0" smtClean="0"/>
          </a:p>
          <a:p>
            <a:r>
              <a:rPr lang="ru-RU" dirty="0" err="1" smtClean="0"/>
              <a:t>Софинансирование</a:t>
            </a:r>
            <a:r>
              <a:rPr lang="ru-RU" baseline="0" dirty="0" smtClean="0"/>
              <a:t> выделяется исходя из предельного объема </a:t>
            </a:r>
            <a:r>
              <a:rPr lang="ru-RU" baseline="0" dirty="0" err="1" smtClean="0"/>
              <a:t>софинансирования</a:t>
            </a:r>
            <a:r>
              <a:rPr lang="ru-RU" baseline="0" dirty="0" smtClean="0"/>
              <a:t> расходного обязательства для субъекта РФ.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733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554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В большинстве субъектов РФ </a:t>
            </a:r>
            <a:r>
              <a:rPr lang="ru-RU" sz="1200" b="1" dirty="0" smtClean="0">
                <a:effectLst/>
                <a:latin typeface="+mj-lt"/>
                <a:ea typeface="+mj-ea"/>
                <a:cs typeface="+mj-cs"/>
                <a:sym typeface="Calibri"/>
              </a:rPr>
              <a:t>не предусмотрены инвестиции в тарифах региональных операторов</a:t>
            </a:r>
            <a:r>
              <a:rPr lang="ru-RU" sz="1200" b="0" dirty="0" smtClean="0"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Все опасаются общественных волнений, не повышают тарифы, однако в таком случае современной инфраструктуры нам не видать,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да и вообще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каких-либо перемен в отрасли обращения с отходами.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В 23 субъектах не учтены затраты на обработку отходов у региональных операторов, а значит, что </a:t>
            </a:r>
            <a:r>
              <a:rPr lang="ru-RU" sz="1200" b="1" dirty="0" smtClean="0">
                <a:effectLst/>
                <a:latin typeface="+mj-lt"/>
                <a:ea typeface="+mj-ea"/>
                <a:cs typeface="+mj-cs"/>
                <a:sym typeface="Calibri"/>
              </a:rPr>
              <a:t>сортировка отходов не осуществляется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сегодня и </a:t>
            </a:r>
            <a:r>
              <a:rPr lang="ru-RU" sz="1200" b="1" dirty="0" smtClean="0">
                <a:effectLst/>
                <a:latin typeface="+mj-lt"/>
                <a:ea typeface="+mj-ea"/>
                <a:cs typeface="+mj-cs"/>
                <a:sym typeface="Calibri"/>
              </a:rPr>
              <a:t>не планируется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в будущем. Возможно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все эти регионы планируют строить новую инфраструктуру за бюджетный счет, однако где найти такие деньги? Поддержка ППК будет на возвратной основе. </a:t>
            </a:r>
            <a:endParaRPr lang="ru-RU" sz="1200" dirty="0" smtClean="0">
              <a:effectLst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Начали мы с анализа технологий (сортировок, переработок, сжигания, автоматических, полуавтоматических, количество сепараторов,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агрегаторов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)</a:t>
            </a:r>
          </a:p>
          <a:p>
            <a:r>
              <a:rPr lang="ru-RU" dirty="0" smtClean="0"/>
              <a:t>После чего сформировали</a:t>
            </a:r>
            <a:r>
              <a:rPr lang="ru-RU" baseline="0" dirty="0" smtClean="0"/>
              <a:t> для себя минимальные требования.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0" dirty="0" smtClean="0"/>
              <a:t>Внедрение минимального стандарта новых объектов инфраструктуры (15-20% вторичное сырье на переработку, 30-35% переработка органических отходов, остаток – прессование и захоронение (часть в качестве </a:t>
            </a:r>
            <a:r>
              <a:rPr lang="ru-RU" i="0" dirty="0" err="1" smtClean="0"/>
              <a:t>рдф-топлифа</a:t>
            </a:r>
            <a:r>
              <a:rPr lang="ru-RU" i="0" dirty="0" smtClean="0"/>
              <a:t> будет использовано). Тем самым снижение объема захоронения ТКО.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732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554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A40000"/>
                </a:solidFill>
                <a:latin typeface="+mj-lt"/>
              </a:rPr>
              <a:t>60% контейнерных площадок оборудовано под раздельный сбор, до конца года – 100%</a:t>
            </a:r>
          </a:p>
          <a:p>
            <a:endParaRPr lang="ru-RU" sz="1200" b="0" dirty="0" smtClean="0">
              <a:latin typeface="+mj-lt"/>
            </a:endParaRPr>
          </a:p>
          <a:p>
            <a:pPr defTabSz="684609">
              <a:spcBef>
                <a:spcPts val="300"/>
              </a:spcBef>
              <a:defRPr sz="2400" b="1">
                <a:solidFill>
                  <a:srgbClr val="DC3B3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b="0" dirty="0" smtClean="0">
                <a:latin typeface="+mj-lt"/>
              </a:rPr>
              <a:t>Стандарт:</a:t>
            </a:r>
          </a:p>
          <a:p>
            <a:pPr marL="285750" indent="-285750" defTabSz="684609">
              <a:spcBef>
                <a:spcPts val="300"/>
              </a:spcBef>
              <a:buFont typeface="Wingdings" charset="2"/>
              <a:buChar char="ü"/>
              <a:defRPr sz="2400" b="1">
                <a:solidFill>
                  <a:srgbClr val="DC3B3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b="0" dirty="0" smtClean="0">
                <a:latin typeface="+mj-lt"/>
              </a:rPr>
              <a:t>2 контейнера – синий «чистые отходы» и серый «грязные отходы»</a:t>
            </a:r>
          </a:p>
          <a:p>
            <a:pPr marL="285750" indent="-285750" defTabSz="684609">
              <a:spcBef>
                <a:spcPts val="300"/>
              </a:spcBef>
              <a:buFont typeface="Wingdings" charset="2"/>
              <a:buChar char="ü"/>
              <a:defRPr sz="2400" b="1">
                <a:solidFill>
                  <a:srgbClr val="DC3B3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b="0" dirty="0" smtClean="0">
                <a:latin typeface="+mj-lt"/>
              </a:rPr>
              <a:t>2 машины – синяя и серая</a:t>
            </a:r>
          </a:p>
          <a:p>
            <a:pPr marL="285750" indent="-285750" defTabSz="684609">
              <a:spcBef>
                <a:spcPts val="300"/>
              </a:spcBef>
              <a:buFont typeface="Wingdings" charset="2"/>
              <a:buChar char="ü"/>
              <a:defRPr sz="2400" b="1">
                <a:solidFill>
                  <a:srgbClr val="DC3B3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b="0" dirty="0" smtClean="0">
                <a:latin typeface="+mj-lt"/>
              </a:rPr>
              <a:t>Единая </a:t>
            </a:r>
            <a:r>
              <a:rPr lang="ru-RU" sz="1200" b="0" dirty="0" err="1" smtClean="0">
                <a:latin typeface="+mj-lt"/>
              </a:rPr>
              <a:t>инфографика</a:t>
            </a:r>
            <a:endParaRPr lang="ru-RU" sz="1200" b="0" dirty="0" smtClean="0">
              <a:latin typeface="+mj-lt"/>
            </a:endParaRPr>
          </a:p>
          <a:p>
            <a:pPr defTabSz="684609">
              <a:spcBef>
                <a:spcPts val="300"/>
              </a:spcBef>
              <a:defRPr sz="2400" b="1">
                <a:solidFill>
                  <a:srgbClr val="DC3B3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ru-RU" sz="1200" b="0" dirty="0" smtClean="0">
              <a:latin typeface="+mj-lt"/>
            </a:endParaRPr>
          </a:p>
          <a:p>
            <a:pPr defTabSz="684609">
              <a:spcBef>
                <a:spcPts val="300"/>
              </a:spcBef>
              <a:defRPr sz="2400" b="1">
                <a:solidFill>
                  <a:srgbClr val="DC3B3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b="0" dirty="0" smtClean="0">
                <a:latin typeface="+mj-lt"/>
              </a:rPr>
              <a:t>Распределение обязанностей:</a:t>
            </a:r>
          </a:p>
          <a:p>
            <a:pPr marL="285750" indent="-285750" defTabSz="684609">
              <a:spcBef>
                <a:spcPts val="300"/>
              </a:spcBef>
              <a:buFont typeface="Wingdings" charset="2"/>
              <a:buChar char="ü"/>
              <a:defRPr sz="2400" b="1">
                <a:solidFill>
                  <a:srgbClr val="DC3B3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b="0" dirty="0" smtClean="0">
                <a:latin typeface="+mj-lt"/>
              </a:rPr>
              <a:t>Контейнеры – </a:t>
            </a:r>
            <a:r>
              <a:rPr lang="ru-RU" sz="1200" b="0" dirty="0" err="1" smtClean="0">
                <a:latin typeface="+mj-lt"/>
              </a:rPr>
              <a:t>регоператор</a:t>
            </a:r>
            <a:endParaRPr lang="ru-RU" sz="1200" b="0" dirty="0" smtClean="0">
              <a:latin typeface="+mj-lt"/>
            </a:endParaRPr>
          </a:p>
          <a:p>
            <a:pPr marL="285750" indent="-285750" defTabSz="684609">
              <a:spcBef>
                <a:spcPts val="300"/>
              </a:spcBef>
              <a:buFont typeface="Wingdings" charset="2"/>
              <a:buChar char="ü"/>
              <a:defRPr sz="2400" b="1">
                <a:solidFill>
                  <a:srgbClr val="DC3B3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b="0" dirty="0" smtClean="0">
                <a:latin typeface="+mj-lt"/>
              </a:rPr>
              <a:t>Площадки и их содержание – собственник земельного участка</a:t>
            </a:r>
          </a:p>
          <a:p>
            <a:endParaRPr lang="ru-RU" sz="1200" b="0" dirty="0" smtClean="0">
              <a:latin typeface="+mj-lt"/>
            </a:endParaRPr>
          </a:p>
          <a:p>
            <a:r>
              <a:rPr lang="ru-RU" sz="1200" b="0" dirty="0" smtClean="0">
                <a:latin typeface="+mj-lt"/>
              </a:rPr>
              <a:t>Отходы из контейнера для раздельного сбора везутся</a:t>
            </a:r>
            <a:r>
              <a:rPr lang="ru-RU" sz="1200" b="0" baseline="0" dirty="0" smtClean="0">
                <a:latin typeface="+mj-lt"/>
              </a:rPr>
              <a:t> на сортировки, оттуда уже на переработку.</a:t>
            </a:r>
          </a:p>
          <a:p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0554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554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 а что мы</a:t>
            </a:r>
            <a:r>
              <a:rPr lang="ru-RU" baseline="0" dirty="0" smtClean="0"/>
              <a:t> имеем сегодня?</a:t>
            </a:r>
          </a:p>
          <a:p>
            <a:r>
              <a:rPr lang="ru-RU" baseline="0" dirty="0" smtClean="0"/>
              <a:t>Территориальная схема и ее электронная модель утверждены. Определены все источники образования отходов, нанесены все действующие и планируемые объекты, схемы потоков.</a:t>
            </a:r>
          </a:p>
          <a:p>
            <a:r>
              <a:rPr lang="ru-RU" baseline="0" dirty="0" smtClean="0"/>
              <a:t>Утверждена региональная программа, с учетом всех инвестиций в строительство новых объектов, источники этих инвестиций.</a:t>
            </a:r>
          </a:p>
          <a:p>
            <a:r>
              <a:rPr lang="ru-RU" baseline="0" dirty="0" smtClean="0"/>
              <a:t>Во всех семи кластерах с этого года начали работу региональные операторы, которых мы отобрали на торгах.</a:t>
            </a:r>
          </a:p>
          <a:p>
            <a:r>
              <a:rPr lang="ru-RU" baseline="0" dirty="0" smtClean="0"/>
              <a:t>Мы внедрили раздельный сбор, до конца года планируем охватить все 100% населения.</a:t>
            </a:r>
          </a:p>
          <a:p>
            <a:r>
              <a:rPr lang="ru-RU" baseline="0" dirty="0" smtClean="0"/>
              <a:t>Мы завершили рекультивацию 3 первых полигонов в 2018 году. 2 года шла их рекультивация. Все закрытые нами полигоны будут </a:t>
            </a:r>
            <a:r>
              <a:rPr lang="ru-RU" baseline="0" dirty="0" err="1" smtClean="0"/>
              <a:t>рекультивированы</a:t>
            </a:r>
            <a:r>
              <a:rPr lang="ru-RU" baseline="0" dirty="0" smtClean="0"/>
              <a:t>. В этом году завершим всем известное </a:t>
            </a:r>
            <a:r>
              <a:rPr lang="ru-RU" baseline="0" dirty="0" err="1" smtClean="0"/>
              <a:t>Кучино</a:t>
            </a:r>
            <a:r>
              <a:rPr lang="ru-RU" baseline="0" dirty="0" smtClean="0"/>
              <a:t>, и начинаем работу еще по 6 полигонам.</a:t>
            </a:r>
          </a:p>
          <a:p>
            <a:r>
              <a:rPr lang="ru-RU" baseline="0" dirty="0" smtClean="0"/>
              <a:t>Построили 3 первых современных комплекса по переработке отходов. Про требования, которые мы для себя выработали, к таким объектам расскажу чуть позднее. Строительство еще 9-ти объектов мы планируем завершить в этом году. В 2021 году заработают первых 2 завода по термическому обезвреживанию и еще 2 в 2022 году.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По </a:t>
            </a:r>
            <a:r>
              <a:rPr lang="ru-RU" dirty="0" smtClean="0"/>
              <a:t>14 оставшимся полигонам утверждены </a:t>
            </a:r>
            <a:r>
              <a:rPr lang="ru-RU" dirty="0" err="1" smtClean="0"/>
              <a:t>инвестпрограммы</a:t>
            </a:r>
            <a:r>
              <a:rPr lang="ru-RU" dirty="0" smtClean="0"/>
              <a:t>, чтобы привести их в нормальное</a:t>
            </a:r>
            <a:r>
              <a:rPr lang="ru-RU" baseline="0" dirty="0" smtClean="0"/>
              <a:t> состояние, исключить неприятные запахи и выбросы, предотвратить возгорания. А также </a:t>
            </a:r>
            <a:r>
              <a:rPr lang="ru-RU" dirty="0" smtClean="0"/>
              <a:t>оборудовать системами фото- (видео-) и весового контроля. Благодаря таким</a:t>
            </a:r>
            <a:r>
              <a:rPr lang="ru-RU" baseline="0" dirty="0" smtClean="0"/>
              <a:t> системам контроля, </a:t>
            </a:r>
            <a:r>
              <a:rPr lang="ru-RU" dirty="0" smtClean="0"/>
              <a:t>нам удалось внедрить</a:t>
            </a:r>
            <a:r>
              <a:rPr lang="ru-RU" baseline="0" dirty="0" smtClean="0"/>
              <a:t> систему учета перемещения отходов.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А теперь поподробнее о том, что нам удалось сделать и каким образом.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2188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определяли количество образования отходов? Всех </a:t>
            </a:r>
            <a:r>
              <a:rPr lang="ru-RU" dirty="0" err="1" smtClean="0"/>
              <a:t>отходообразователей</a:t>
            </a:r>
            <a:r>
              <a:rPr lang="ru-RU" baseline="0" dirty="0" smtClean="0"/>
              <a:t> поделили</a:t>
            </a:r>
            <a:r>
              <a:rPr lang="ru-RU" dirty="0" smtClean="0"/>
              <a:t> на 14 категорий (МКД, ИЖС, СНТ, объекты торговли, культурно-спортивные объекты, общепит, офисы и </a:t>
            </a:r>
            <a:r>
              <a:rPr lang="ru-RU" dirty="0" err="1" smtClean="0"/>
              <a:t>пр</a:t>
            </a:r>
            <a:r>
              <a:rPr lang="ru-RU" dirty="0" smtClean="0"/>
              <a:t>), 4 сезона</a:t>
            </a:r>
            <a:r>
              <a:rPr lang="ru-RU" baseline="0" dirty="0" smtClean="0"/>
              <a:t> проводились замеры по массе и объему отходов, морфологии. По каждой категории </a:t>
            </a:r>
            <a:r>
              <a:rPr lang="ru-RU" baseline="0" dirty="0" err="1" smtClean="0"/>
              <a:t>мусорообразователей</a:t>
            </a:r>
            <a:r>
              <a:rPr lang="ru-RU" baseline="0" dirty="0" smtClean="0"/>
              <a:t> выявили среднее значение. В 18 муниципальных образованиях.</a:t>
            </a:r>
          </a:p>
          <a:p>
            <a:r>
              <a:rPr lang="ru-RU" baseline="0" dirty="0" smtClean="0"/>
              <a:t>Данные </a:t>
            </a:r>
            <a:r>
              <a:rPr lang="ru-RU" baseline="0" dirty="0" err="1" smtClean="0"/>
              <a:t>Росреестра</a:t>
            </a:r>
            <a:r>
              <a:rPr lang="ru-RU" baseline="0" dirty="0" smtClean="0"/>
              <a:t> – количество земельных участков ИЖС и садовые со строениями, здания и сооружения. По МКД – данные ГЖИ. Школы и детские сады – </a:t>
            </a:r>
            <a:r>
              <a:rPr lang="ru-RU" baseline="0" dirty="0" err="1" smtClean="0"/>
              <a:t>Минобр</a:t>
            </a:r>
            <a:r>
              <a:rPr lang="ru-RU" baseline="0" dirty="0" smtClean="0"/>
              <a:t>, больницы и поликлиники – Минздрав, объекты торговли – </a:t>
            </a:r>
            <a:r>
              <a:rPr lang="ru-RU" baseline="0" dirty="0" err="1" smtClean="0"/>
              <a:t>Минпотреб</a:t>
            </a:r>
            <a:r>
              <a:rPr lang="ru-RU" baseline="0" dirty="0" smtClean="0"/>
              <a:t>. Объекты культуры – Министерство культуры. Сопоставляли данные с Яндекс картами.</a:t>
            </a:r>
            <a:endParaRPr lang="ru-RU" dirty="0" smtClean="0"/>
          </a:p>
          <a:p>
            <a:endParaRPr lang="ru-RU" sz="1200" dirty="0" smtClean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ru-RU" dirty="0" smtClean="0"/>
              <a:t>В Московской области, также как еще</a:t>
            </a:r>
            <a:r>
              <a:rPr lang="ru-RU" baseline="0" dirty="0" smtClean="0"/>
              <a:t> в 30 субъектах Российской Федерации нет дифференциации нормативов накопления. Для нас это следующий шаг.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dirty="0" smtClean="0">
              <a:effectLst/>
              <a:latin typeface="+mj-lt"/>
              <a:ea typeface="+mj-ea"/>
              <a:cs typeface="+mj-cs"/>
              <a:sym typeface="Calibri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54299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Среднее значение – 365 кг на человека в год (без учета коммерческого и социального мусора)</a:t>
            </a:r>
          </a:p>
          <a:p>
            <a:endParaRPr lang="ru-RU" sz="1200" dirty="0" smtClean="0"/>
          </a:p>
          <a:p>
            <a:r>
              <a:rPr lang="ru-RU" dirty="0" smtClean="0"/>
              <a:t>В исследовании Всемирного банка от 2010 года объем ТБО на человека в России оценивался в 1 кг в день, тогда как в странах с более высокими доходами объем образования отходов существенно выше (в США – 2,6, Нидерландах – 2,1, Новой Зеландии – 3,6, Норвегии – 2,8 и Швейцарии – 2,6).</a:t>
            </a:r>
          </a:p>
          <a:p>
            <a:endParaRPr lang="ru-RU" dirty="0" smtClean="0"/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Когда мы совместно с ОНФ проводили анализ по регионам, мы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выявили, что разброс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нормативов накопления в регионах не укладывается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ни в какие погрешности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. В многоквартирных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домах разброс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от 0,5 до 3,7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куб.м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. на человека, в кг это от 106,5 до 499 кг на человека. В ИЖС разброс от 0,58 до 4,1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куб.м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. На человека, или от 15,7 до 820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кг на человека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. То же самое касается коэффициента средней плотности ТКО, с помощью которого осуществляется перевод из тонн в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куб.м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. Разброс составляет</a:t>
            </a:r>
            <a:r>
              <a:rPr lang="ru-RU" sz="1200" b="1" dirty="0" smtClean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от 4 до 9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куб.м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. в тонне.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По нашему мнению т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акой разброс результат манипуляций со стороны властей, чтобы подогнать тариф под нужные цифры, не отражающие реальную ситуацию. </a:t>
            </a:r>
          </a:p>
          <a:p>
            <a:endParaRPr lang="ru-RU" sz="1200" baseline="0" dirty="0" smtClean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На слайде вы можете увидеть значения нормативов накопления. </a:t>
            </a:r>
            <a:endParaRPr lang="ru-RU" sz="1200" dirty="0" smtClean="0">
              <a:effectLst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563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В ряде регионов объем образования ТКО занижен – в пересчете на численность населения составляет менее 300 кг –</a:t>
            </a:r>
            <a:r>
              <a:rPr lang="ru-RU" sz="120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ru-RU" sz="1200" dirty="0" smtClean="0"/>
              <a:t>в Брянской (229), Кемеровской (289), Псковской (257), Смоленской областях (247), республиках Марий Эл (257), Тыва (216), Чувашия (272).</a:t>
            </a:r>
          </a:p>
          <a:p>
            <a:endParaRPr lang="ru-RU" dirty="0" smtClean="0"/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Калмыкии, Новгородской области, Оренбургской области, Смоленской области, Чечне не учтен коммерческий мусор и мусор от социальных объектов при расчете тарифа. </a:t>
            </a:r>
          </a:p>
          <a:p>
            <a:endParaRPr lang="ru-RU" dirty="0" smtClean="0"/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Я бы всем регионам рекомендовал </a:t>
            </a:r>
            <a:r>
              <a:rPr lang="ru-RU" sz="1200" b="0" dirty="0" smtClean="0">
                <a:effectLst/>
                <a:latin typeface="+mj-lt"/>
                <a:ea typeface="+mj-ea"/>
                <a:cs typeface="+mj-cs"/>
                <a:sym typeface="Calibri"/>
              </a:rPr>
              <a:t>проанализировать достоверность проведенных замеров объемов образования отходов, их соответствие установленным Правительством Правилам. Убедиться, что</a:t>
            </a:r>
            <a:r>
              <a:rPr lang="ru-RU" sz="1200" b="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отходы </a:t>
            </a:r>
            <a:r>
              <a:rPr lang="ru-RU" sz="1200" b="0" dirty="0" smtClean="0">
                <a:effectLst/>
                <a:latin typeface="+mj-lt"/>
                <a:ea typeface="+mj-ea"/>
                <a:cs typeface="+mj-cs"/>
                <a:sym typeface="Calibri"/>
              </a:rPr>
              <a:t>от коммерческих и социальных объектов не</a:t>
            </a:r>
            <a:r>
              <a:rPr lang="ru-RU" sz="1200" b="0" baseline="0" dirty="0" smtClean="0">
                <a:effectLst/>
                <a:latin typeface="+mj-lt"/>
                <a:ea typeface="+mj-ea"/>
                <a:cs typeface="+mj-cs"/>
                <a:sym typeface="Calibri"/>
              </a:rPr>
              <a:t> забыли</a:t>
            </a:r>
            <a:r>
              <a:rPr lang="ru-RU" sz="1200" b="0" dirty="0" smtClean="0">
                <a:effectLst/>
                <a:latin typeface="+mj-lt"/>
                <a:ea typeface="+mj-ea"/>
                <a:cs typeface="+mj-cs"/>
                <a:sym typeface="Calibri"/>
              </a:rPr>
              <a:t>, а также учесть разницу в уровне жизни в городах и на селе и иные особенности региона. </a:t>
            </a:r>
          </a:p>
        </p:txBody>
      </p:sp>
    </p:spTree>
    <p:extLst>
      <p:ext uri="{BB962C8B-B14F-4D97-AF65-F5344CB8AC3E}">
        <p14:creationId xmlns:p14="http://schemas.microsoft.com/office/powerpoint/2010/main" val="1267563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данные </a:t>
            </a:r>
            <a:r>
              <a:rPr lang="ru-RU" dirty="0" err="1" smtClean="0"/>
              <a:t>отходообразователей</a:t>
            </a:r>
            <a:r>
              <a:rPr lang="ru-RU" dirty="0" smtClean="0"/>
              <a:t> с адресами привязали</a:t>
            </a:r>
            <a:r>
              <a:rPr lang="ru-RU" baseline="0" dirty="0" smtClean="0"/>
              <a:t> к электронной модели. Нанесли контейнерные площадки по 18 </a:t>
            </a:r>
            <a:r>
              <a:rPr lang="ru-RU" baseline="0" dirty="0" err="1" smtClean="0"/>
              <a:t>мунобразованиям</a:t>
            </a:r>
            <a:r>
              <a:rPr lang="ru-RU" baseline="0" dirty="0" smtClean="0"/>
              <a:t>, остальные по координатам привязали после получения данных от </a:t>
            </a:r>
            <a:r>
              <a:rPr lang="ru-RU" baseline="0" dirty="0" err="1" smtClean="0"/>
              <a:t>регоператоров</a:t>
            </a:r>
            <a:r>
              <a:rPr lang="ru-RU" baseline="0" dirty="0" smtClean="0"/>
              <a:t>. </a:t>
            </a:r>
          </a:p>
          <a:p>
            <a:r>
              <a:rPr lang="ru-RU" baseline="0" dirty="0" smtClean="0"/>
              <a:t>Все действующие объекты и перспективные объекты нанесли с учетом оптимальной логистики и требований к удаленности от населенных пунктов.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Исходя из объема образующихся отходов просчитывали мощность объектов, включая отходы Москвы и Московской области. Отразили </a:t>
            </a:r>
            <a:r>
              <a:rPr lang="ru-RU" dirty="0" smtClean="0"/>
              <a:t>сроки закрытия (открытия) объектов.</a:t>
            </a:r>
            <a:endParaRPr lang="ru-RU" baseline="0" dirty="0" smtClean="0"/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Построение потоков отходов (построение маршрутов). </a:t>
            </a:r>
          </a:p>
          <a:p>
            <a:r>
              <a:rPr lang="ru-RU" baseline="0" dirty="0" smtClean="0"/>
              <a:t>В основу электронной модели заложили финансовую модель. Позволяет рассчитать тариф с учетом плеча транспортирования, тарифов объектов, </a:t>
            </a:r>
            <a:r>
              <a:rPr lang="ru-RU" baseline="0" dirty="0" err="1" smtClean="0"/>
              <a:t>допобязательств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Позволяет моделировать ситуации в случае закрытия объектов, перенаправлять потоки с учетом мощностей объектов и оптимальной логистики, пересчитывает тарифы. </a:t>
            </a:r>
          </a:p>
        </p:txBody>
      </p:sp>
    </p:spTree>
    <p:extLst>
      <p:ext uri="{BB962C8B-B14F-4D97-AF65-F5344CB8AC3E}">
        <p14:creationId xmlns:p14="http://schemas.microsoft.com/office/powerpoint/2010/main" val="2954299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Вот пример</a:t>
            </a:r>
            <a:r>
              <a:rPr lang="ru-RU" baseline="0" dirty="0" smtClean="0"/>
              <a:t> того как это выглядит в электронной модели </a:t>
            </a:r>
            <a:r>
              <a:rPr lang="ru-RU" baseline="0" dirty="0" err="1" smtClean="0"/>
              <a:t>терсхемы</a:t>
            </a:r>
            <a:r>
              <a:rPr lang="ru-RU" baseline="0" dirty="0" smtClean="0"/>
              <a:t>. </a:t>
            </a:r>
          </a:p>
          <a:p>
            <a:r>
              <a:rPr lang="ru-RU" baseline="0" dirty="0" smtClean="0"/>
              <a:t>При наведении на объект указывается наименование, к примеру Детский сад №77 (категория образование) или Магазин Любава (категория торговля), его адрес, объем образования отходов (тонн в год).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682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buFont typeface="Wingdings" charset="2"/>
              <a:buNone/>
            </a:pPr>
            <a:r>
              <a:rPr lang="ru-RU" sz="1200" dirty="0" smtClean="0"/>
              <a:t>Следующий</a:t>
            </a:r>
            <a:r>
              <a:rPr lang="ru-RU" sz="1200" baseline="0" dirty="0" smtClean="0"/>
              <a:t> вопрос «Как привести действующие объекты захоронения в порядок?»</a:t>
            </a:r>
          </a:p>
          <a:p>
            <a:pPr>
              <a:spcBef>
                <a:spcPts val="0"/>
              </a:spcBef>
              <a:buFont typeface="Wingdings" charset="2"/>
              <a:buNone/>
            </a:pPr>
            <a:r>
              <a:rPr lang="ru-RU" sz="1200" dirty="0" smtClean="0"/>
              <a:t>Что</a:t>
            </a:r>
            <a:r>
              <a:rPr lang="ru-RU" sz="1200" baseline="0" dirty="0" smtClean="0"/>
              <a:t> сделали мы, чтобы</a:t>
            </a:r>
            <a:r>
              <a:rPr lang="ru-RU" sz="1200" dirty="0" smtClean="0"/>
              <a:t> привести</a:t>
            </a:r>
            <a:r>
              <a:rPr lang="ru-RU" sz="1200" baseline="0" dirty="0" smtClean="0"/>
              <a:t> наши полигоны в порядок?</a:t>
            </a:r>
            <a:endParaRPr lang="ru-RU" sz="1200" dirty="0" smtClean="0"/>
          </a:p>
          <a:p>
            <a:pPr>
              <a:spcBef>
                <a:spcPts val="0"/>
              </a:spcBef>
              <a:buFont typeface="Wingdings" charset="2"/>
              <a:buNone/>
            </a:pPr>
            <a:r>
              <a:rPr lang="ru-RU" sz="1200" dirty="0" smtClean="0"/>
              <a:t>Обследовали все 15 действующих</a:t>
            </a:r>
            <a:r>
              <a:rPr lang="ru-RU" sz="1200" baseline="0" dirty="0" smtClean="0"/>
              <a:t> полигонов</a:t>
            </a:r>
            <a:r>
              <a:rPr lang="ru-RU" sz="1200" dirty="0" smtClean="0"/>
              <a:t>, </a:t>
            </a:r>
            <a:r>
              <a:rPr lang="ru-RU" sz="1200" dirty="0"/>
              <a:t>определили масштаб </a:t>
            </a:r>
            <a:r>
              <a:rPr lang="ru-RU" sz="1200" dirty="0" smtClean="0"/>
              <a:t>бедствия, так сказать</a:t>
            </a:r>
            <a:endParaRPr lang="ru-RU" sz="1200" dirty="0"/>
          </a:p>
          <a:p>
            <a:pPr>
              <a:spcBef>
                <a:spcPts val="0"/>
              </a:spcBef>
              <a:buFont typeface="Wingdings" charset="2"/>
              <a:buNone/>
            </a:pPr>
            <a:r>
              <a:rPr lang="ru-RU" sz="1200" dirty="0" smtClean="0"/>
              <a:t>Разработали</a:t>
            </a:r>
            <a:r>
              <a:rPr lang="ru-RU" sz="1200" baseline="0" dirty="0" smtClean="0"/>
              <a:t> единый</a:t>
            </a:r>
            <a:r>
              <a:rPr lang="ru-RU" sz="1200" dirty="0" smtClean="0"/>
              <a:t> стандарт действующего</a:t>
            </a:r>
            <a:r>
              <a:rPr lang="ru-RU" sz="1200" baseline="0" dirty="0" smtClean="0"/>
              <a:t> </a:t>
            </a:r>
            <a:r>
              <a:rPr lang="ru-RU" sz="1200" dirty="0" smtClean="0"/>
              <a:t>объекта </a:t>
            </a:r>
            <a:r>
              <a:rPr lang="ru-RU" sz="1200" dirty="0"/>
              <a:t>захоронения </a:t>
            </a:r>
            <a:r>
              <a:rPr lang="ru-RU" sz="1200" dirty="0" smtClean="0"/>
              <a:t>(забегая</a:t>
            </a:r>
            <a:r>
              <a:rPr lang="ru-RU" sz="1200" baseline="0" dirty="0" smtClean="0"/>
              <a:t> вперед скажу, что мы сделали 2 стандарта – один для действующих объектов, второй для планируемых к строительству).</a:t>
            </a:r>
            <a:endParaRPr lang="ru-RU" sz="1200" dirty="0"/>
          </a:p>
          <a:p>
            <a:pPr>
              <a:spcBef>
                <a:spcPts val="0"/>
              </a:spcBef>
              <a:buFont typeface="Wingdings" charset="2"/>
              <a:buNone/>
            </a:pPr>
            <a:r>
              <a:rPr lang="ru-RU" sz="1200" dirty="0" smtClean="0"/>
              <a:t>Разработали </a:t>
            </a:r>
            <a:r>
              <a:rPr lang="ru-RU" sz="1200" dirty="0"/>
              <a:t>инвестиционные </a:t>
            </a:r>
            <a:r>
              <a:rPr lang="ru-RU" sz="1200" dirty="0" smtClean="0"/>
              <a:t>программы для каждого объекта, </a:t>
            </a:r>
            <a:r>
              <a:rPr lang="ru-RU" sz="1200" dirty="0"/>
              <a:t>позволяющие:</a:t>
            </a:r>
          </a:p>
          <a:p>
            <a:pPr marL="312929" lvl="1" indent="0">
              <a:spcBef>
                <a:spcPts val="0"/>
              </a:spcBef>
              <a:buNone/>
            </a:pPr>
            <a:r>
              <a:rPr lang="ru-RU" sz="1200" dirty="0"/>
              <a:t>- осуществить сбор фильтрата</a:t>
            </a:r>
          </a:p>
          <a:p>
            <a:pPr marL="312929" lvl="1" indent="0">
              <a:spcBef>
                <a:spcPts val="0"/>
              </a:spcBef>
              <a:buNone/>
            </a:pPr>
            <a:r>
              <a:rPr lang="ru-RU" sz="1200" dirty="0"/>
              <a:t>- внедрить систему </a:t>
            </a:r>
            <a:r>
              <a:rPr lang="ru-RU" sz="1200" dirty="0" smtClean="0"/>
              <a:t>дегазации (сбора и утилизации биогаза)</a:t>
            </a:r>
            <a:endParaRPr lang="ru-RU" sz="1200" dirty="0"/>
          </a:p>
          <a:p>
            <a:pPr marL="312929" lvl="1" indent="0">
              <a:spcBef>
                <a:spcPts val="0"/>
              </a:spcBef>
              <a:buNone/>
            </a:pPr>
            <a:r>
              <a:rPr lang="ru-RU" sz="1200" dirty="0"/>
              <a:t>- увеличить пересыпку грунтов </a:t>
            </a:r>
          </a:p>
          <a:p>
            <a:pPr marL="312929" lvl="1" indent="0">
              <a:spcBef>
                <a:spcPts val="0"/>
              </a:spcBef>
              <a:buNone/>
            </a:pPr>
            <a:r>
              <a:rPr lang="ru-RU" sz="1200" dirty="0"/>
              <a:t>- обеспечить </a:t>
            </a:r>
            <a:r>
              <a:rPr lang="ru-RU" sz="1200" dirty="0" err="1"/>
              <a:t>выполаживание</a:t>
            </a:r>
            <a:r>
              <a:rPr lang="ru-RU" sz="1200" dirty="0"/>
              <a:t> откосов</a:t>
            </a:r>
          </a:p>
          <a:p>
            <a:pPr marL="484379" lvl="1" indent="-171450">
              <a:spcBef>
                <a:spcPts val="0"/>
              </a:spcBef>
              <a:buFontTx/>
              <a:buChar char="-"/>
            </a:pPr>
            <a:r>
              <a:rPr lang="ru-RU" sz="1200" dirty="0" smtClean="0"/>
              <a:t>внедрить </a:t>
            </a:r>
            <a:r>
              <a:rPr lang="ru-RU" sz="1200" dirty="0"/>
              <a:t>электронный контроль </a:t>
            </a:r>
            <a:r>
              <a:rPr lang="ru-RU" sz="1200" dirty="0" smtClean="0"/>
              <a:t>(мы внедрили видеоконтроль </a:t>
            </a:r>
            <a:r>
              <a:rPr lang="ru-RU" sz="1200" dirty="0"/>
              <a:t>с распознаванием номеров, </a:t>
            </a:r>
            <a:r>
              <a:rPr lang="ru-RU" sz="1200" dirty="0" err="1" smtClean="0"/>
              <a:t>эот</a:t>
            </a:r>
            <a:r>
              <a:rPr lang="ru-RU" sz="1200" dirty="0" smtClean="0"/>
              <a:t> значит,</a:t>
            </a:r>
            <a:r>
              <a:rPr lang="ru-RU" sz="1200" baseline="0" dirty="0" smtClean="0"/>
              <a:t> что </a:t>
            </a:r>
            <a:r>
              <a:rPr lang="ru-RU" sz="1200" dirty="0" smtClean="0"/>
              <a:t>только </a:t>
            </a:r>
            <a:r>
              <a:rPr lang="ru-RU" sz="1200" dirty="0"/>
              <a:t>авторизированные машины могут въезжать на объект, </a:t>
            </a:r>
            <a:r>
              <a:rPr lang="ru-RU" sz="1200" dirty="0" smtClean="0"/>
              <a:t>далее происходит взвешивание машины, все данные передаются в</a:t>
            </a:r>
            <a:r>
              <a:rPr lang="ru-RU" sz="1200" baseline="0" dirty="0" smtClean="0"/>
              <a:t> автоматизированную</a:t>
            </a:r>
            <a:r>
              <a:rPr lang="ru-RU" sz="1200" dirty="0" smtClean="0"/>
              <a:t> </a:t>
            </a:r>
            <a:r>
              <a:rPr lang="ru-RU" sz="1200" dirty="0"/>
              <a:t>информационную систему)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ru-RU" sz="1200" dirty="0" smtClean="0"/>
              <a:t>Ну и конечно расходы на все эти</a:t>
            </a:r>
            <a:r>
              <a:rPr lang="ru-RU" sz="1200" baseline="0" dirty="0" smtClean="0"/>
              <a:t> новшества мы включили в тариф как </a:t>
            </a:r>
            <a:r>
              <a:rPr lang="ru-RU" sz="1200" baseline="0" dirty="0" err="1" smtClean="0"/>
              <a:t>инвестнадбавку</a:t>
            </a:r>
            <a:endParaRPr lang="ru-RU" sz="1200" baseline="0" dirty="0" smtClean="0"/>
          </a:p>
          <a:p>
            <a:pPr>
              <a:spcBef>
                <a:spcPts val="0"/>
              </a:spcBef>
              <a:buFont typeface="Wingdings" charset="2"/>
              <a:buNone/>
            </a:pPr>
            <a:endParaRPr lang="ru-RU" sz="1200" baseline="0" dirty="0" smtClean="0"/>
          </a:p>
          <a:p>
            <a:pPr>
              <a:spcBef>
                <a:spcPts val="0"/>
              </a:spcBef>
              <a:buFont typeface="Wingdings" charset="2"/>
              <a:buNone/>
            </a:pPr>
            <a:r>
              <a:rPr lang="ru-RU" sz="1200" baseline="0" dirty="0" smtClean="0"/>
              <a:t>Электронный контроль за 2018 год внедрен уже на всех объектах. </a:t>
            </a:r>
          </a:p>
          <a:p>
            <a:pPr>
              <a:spcBef>
                <a:spcPts val="0"/>
              </a:spcBef>
              <a:buFont typeface="Wingdings" charset="2"/>
              <a:buNone/>
            </a:pPr>
            <a:r>
              <a:rPr lang="ru-RU" sz="1200" baseline="0" dirty="0" smtClean="0"/>
              <a:t>Работы по созданию системы сбора фильтрата, его очистки, устройству системы активной дегазации с установкой факела мы начали на всех объектах, но не везде еще завершили.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31915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Эксплуатируется с 1993 г.;</a:t>
            </a:r>
          </a:p>
          <a:p>
            <a:r>
              <a:rPr lang="ru-RU" dirty="0" smtClean="0"/>
              <a:t>Эксплуатирующая организация - ООО «Комбинат»;</a:t>
            </a:r>
          </a:p>
          <a:p>
            <a:r>
              <a:rPr lang="ru-RU" dirty="0" smtClean="0"/>
              <a:t>Лицензия – от 20.02.2017 (бессрочно);</a:t>
            </a:r>
          </a:p>
          <a:p>
            <a:r>
              <a:rPr lang="ru-RU" dirty="0" smtClean="0"/>
              <a:t>Собственность земельного участка – муниципальная.       </a:t>
            </a:r>
          </a:p>
          <a:p>
            <a:r>
              <a:rPr lang="ru-RU" dirty="0" smtClean="0"/>
              <a:t>Площадь – 32.8 Га.</a:t>
            </a:r>
          </a:p>
          <a:p>
            <a:r>
              <a:rPr lang="ru-RU" dirty="0" smtClean="0"/>
              <a:t>Проектная мощность – 270 000 тонн/год;</a:t>
            </a:r>
          </a:p>
          <a:p>
            <a:r>
              <a:rPr lang="ru-RU" dirty="0" smtClean="0"/>
              <a:t>Ближайшие населённые пункты: д. </a:t>
            </a:r>
            <a:r>
              <a:rPr lang="ru-RU" dirty="0" err="1" smtClean="0"/>
              <a:t>Новощапово</a:t>
            </a:r>
            <a:r>
              <a:rPr lang="ru-RU" dirty="0" smtClean="0"/>
              <a:t> (900 м).</a:t>
            </a:r>
          </a:p>
          <a:p>
            <a:endParaRPr lang="ru-RU" dirty="0" smtClean="0"/>
          </a:p>
          <a:p>
            <a:r>
              <a:rPr lang="ru-RU" dirty="0" err="1" smtClean="0"/>
              <a:t>Инвестпрограммой</a:t>
            </a:r>
            <a:r>
              <a:rPr lang="ru-RU" dirty="0" smtClean="0"/>
              <a:t> полигона</a:t>
            </a:r>
            <a:r>
              <a:rPr lang="ru-RU" baseline="0" dirty="0" smtClean="0"/>
              <a:t> предусмотрено:</a:t>
            </a:r>
            <a:endParaRPr lang="ru-RU" dirty="0" smtClean="0"/>
          </a:p>
          <a:p>
            <a:r>
              <a:rPr lang="ru-RU" dirty="0" smtClean="0"/>
              <a:t>Разработка проектно-сметной документации на реконструкцию и рекультивацию полигона ТКО </a:t>
            </a:r>
          </a:p>
          <a:p>
            <a:r>
              <a:rPr lang="ru-RU" dirty="0" smtClean="0"/>
              <a:t>Установка аппаратно-программного комплекса контроля (АИС «Отходы»), Ввод в эксплуатацию – до 01.06.2018</a:t>
            </a:r>
          </a:p>
          <a:p>
            <a:r>
              <a:rPr lang="ru-RU" dirty="0" smtClean="0"/>
              <a:t>Строительство системы сбора и очистки фильтрата </a:t>
            </a:r>
          </a:p>
          <a:p>
            <a:r>
              <a:rPr lang="ru-RU" dirty="0" smtClean="0"/>
              <a:t>Строительство станции очистки и системы сбора ливневых вод – выполнено</a:t>
            </a:r>
          </a:p>
          <a:p>
            <a:r>
              <a:rPr lang="ru-RU" dirty="0" smtClean="0"/>
              <a:t>Строительство системы сбора и утилизации биогаза</a:t>
            </a:r>
          </a:p>
          <a:p>
            <a:r>
              <a:rPr lang="ru-RU" dirty="0" smtClean="0"/>
              <a:t>1 очередь – до 10.04.2018*</a:t>
            </a:r>
          </a:p>
          <a:p>
            <a:r>
              <a:rPr lang="ru-RU" dirty="0" smtClean="0"/>
              <a:t>2 очередь – до 30.06.2018 *</a:t>
            </a:r>
          </a:p>
          <a:p>
            <a:r>
              <a:rPr lang="ru-RU" dirty="0" smtClean="0"/>
              <a:t>Стоимость ~ 233 млн руб. Подрядчик – ООО «ЭКОКОМ»</a:t>
            </a:r>
          </a:p>
          <a:p>
            <a:r>
              <a:rPr lang="ru-RU" dirty="0" smtClean="0"/>
              <a:t>Ввод в эксплуатацию второй и третьей очередей строительства.</a:t>
            </a:r>
            <a:r>
              <a:rPr lang="ru-RU" baseline="0" dirty="0" smtClean="0"/>
              <a:t> </a:t>
            </a:r>
            <a:r>
              <a:rPr lang="ru-RU" dirty="0" smtClean="0"/>
              <a:t>Введена в эксплуатацию 2 очередь.</a:t>
            </a:r>
          </a:p>
          <a:p>
            <a:r>
              <a:rPr lang="ru-RU" dirty="0" smtClean="0"/>
              <a:t>Закупка техники для полигона </a:t>
            </a:r>
          </a:p>
          <a:p>
            <a:r>
              <a:rPr lang="ru-RU" dirty="0" smtClean="0"/>
              <a:t>Закупка, установка </a:t>
            </a:r>
            <a:r>
              <a:rPr lang="ru-RU" dirty="0" err="1" smtClean="0"/>
              <a:t>отпугивателей</a:t>
            </a:r>
            <a:r>
              <a:rPr lang="ru-RU" dirty="0" smtClean="0"/>
              <a:t> птиц – выполнено</a:t>
            </a:r>
          </a:p>
          <a:p>
            <a:r>
              <a:rPr lang="ru-RU" dirty="0" smtClean="0"/>
              <a:t>Ремонтная зона</a:t>
            </a:r>
          </a:p>
          <a:p>
            <a:r>
              <a:rPr lang="ru-RU" dirty="0" smtClean="0"/>
              <a:t>Проведение линии оптоволокна и подключение интернета выполнено*</a:t>
            </a:r>
          </a:p>
          <a:p>
            <a:endParaRPr lang="ru-RU" dirty="0" smtClean="0"/>
          </a:p>
          <a:p>
            <a:r>
              <a:rPr lang="ru-RU" dirty="0" smtClean="0"/>
              <a:t>*При внесении изменений в инвестиционную программу в части сроков исполнения мероприятий без изменения утвержденного тарифа. </a:t>
            </a:r>
          </a:p>
          <a:p>
            <a:r>
              <a:rPr lang="ru-RU" dirty="0" smtClean="0"/>
              <a:t>Исполнение всех указанных мероприятий планируется завершить не позднее 01.06.2019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347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Rectangle 7"/>
          <p:cNvSpPr/>
          <p:nvPr/>
        </p:nvSpPr>
        <p:spPr>
          <a:xfrm>
            <a:off x="13" y="4750737"/>
            <a:ext cx="9141619" cy="480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2960" y="569213"/>
            <a:ext cx="7543801" cy="2674622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262626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25038" y="3341716"/>
            <a:ext cx="7543801" cy="85725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45720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91440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137160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indent="182880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" name="Straight Connector 8"/>
          <p:cNvSpPr/>
          <p:nvPr/>
        </p:nvSpPr>
        <p:spPr>
          <a:xfrm>
            <a:off x="905743" y="3257550"/>
            <a:ext cx="7406642" cy="0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/>
          <p:nvPr/>
        </p:nvSpPr>
        <p:spPr>
          <a:xfrm>
            <a:off x="1" y="4800600"/>
            <a:ext cx="9144001" cy="3429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Rectangle 8"/>
          <p:cNvSpPr/>
          <p:nvPr/>
        </p:nvSpPr>
        <p:spPr>
          <a:xfrm>
            <a:off x="1" y="4750737"/>
            <a:ext cx="9144001" cy="49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" name="Straight Connector 9"/>
          <p:cNvSpPr/>
          <p:nvPr/>
        </p:nvSpPr>
        <p:spPr>
          <a:xfrm>
            <a:off x="857250" y="758986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22958" y="1384300"/>
            <a:ext cx="7543802" cy="3017522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Rectangle 7"/>
          <p:cNvSpPr/>
          <p:nvPr/>
        </p:nvSpPr>
        <p:spPr>
          <a:xfrm>
            <a:off x="13" y="4750737"/>
            <a:ext cx="9141619" cy="480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2960" y="569213"/>
            <a:ext cx="7543801" cy="2674622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262626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22960" y="3339846"/>
            <a:ext cx="7543801" cy="85725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45720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91440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137160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indent="182880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Straight Connector 8"/>
          <p:cNvSpPr/>
          <p:nvPr/>
        </p:nvSpPr>
        <p:spPr>
          <a:xfrm>
            <a:off x="905743" y="3257550"/>
            <a:ext cx="7406642" cy="0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7"/>
          <p:cNvSpPr/>
          <p:nvPr/>
        </p:nvSpPr>
        <p:spPr>
          <a:xfrm>
            <a:off x="13" y="0"/>
            <a:ext cx="3038095" cy="51435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" name="Rectangle 8"/>
          <p:cNvSpPr/>
          <p:nvPr/>
        </p:nvSpPr>
        <p:spPr>
          <a:xfrm>
            <a:off x="3030053" y="0"/>
            <a:ext cx="48007" cy="514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42900" y="445769"/>
            <a:ext cx="2400300" cy="17145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600450" y="548640"/>
            <a:ext cx="4869180" cy="3943351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2900" y="2194560"/>
            <a:ext cx="2400300" cy="2534344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5F5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7"/>
          <p:cNvSpPr/>
          <p:nvPr/>
        </p:nvSpPr>
        <p:spPr>
          <a:xfrm>
            <a:off x="1" y="3714750"/>
            <a:ext cx="9141619" cy="142875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5" name="Rectangle 8"/>
          <p:cNvSpPr/>
          <p:nvPr/>
        </p:nvSpPr>
        <p:spPr>
          <a:xfrm>
            <a:off x="13" y="3686307"/>
            <a:ext cx="9141619" cy="480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2960" y="3806190"/>
            <a:ext cx="7585234" cy="617221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07" name="Picture Placeholder 2"/>
          <p:cNvSpPr>
            <a:spLocks noGrp="1"/>
          </p:cNvSpPr>
          <p:nvPr>
            <p:ph type="pic" idx="13"/>
          </p:nvPr>
        </p:nvSpPr>
        <p:spPr>
          <a:xfrm>
            <a:off x="12" y="0"/>
            <a:ext cx="9143991" cy="36863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22960" y="4430267"/>
            <a:ext cx="7589520" cy="4457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1pPr>
            <a:lvl2pPr marL="0" indent="457200">
              <a:spcBef>
                <a:spcPts val="600"/>
              </a:spcBef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2pPr>
            <a:lvl3pPr marL="0" indent="914400">
              <a:spcBef>
                <a:spcPts val="600"/>
              </a:spcBef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3pPr>
            <a:lvl4pPr marL="0" indent="1371600">
              <a:spcBef>
                <a:spcPts val="600"/>
              </a:spcBef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4pPr>
            <a:lvl5pPr marL="0" indent="1828800">
              <a:spcBef>
                <a:spcPts val="600"/>
              </a:spcBef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22958" y="1384300"/>
            <a:ext cx="7543802" cy="3017522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" name="Rectangle 7"/>
          <p:cNvSpPr/>
          <p:nvPr/>
        </p:nvSpPr>
        <p:spPr>
          <a:xfrm>
            <a:off x="13" y="4750737"/>
            <a:ext cx="9141619" cy="480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43675" y="309225"/>
            <a:ext cx="1971676" cy="43199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1" y="309225"/>
            <a:ext cx="5800726" cy="431992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" y="4800600"/>
            <a:ext cx="9144001" cy="3429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Rectangle 8"/>
          <p:cNvSpPr/>
          <p:nvPr/>
        </p:nvSpPr>
        <p:spPr>
          <a:xfrm>
            <a:off x="1" y="4750737"/>
            <a:ext cx="9144001" cy="49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Straight Connector 9"/>
          <p:cNvSpPr/>
          <p:nvPr/>
        </p:nvSpPr>
        <p:spPr>
          <a:xfrm>
            <a:off x="895149" y="1303384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1" cy="1088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176487" y="4853491"/>
            <a:ext cx="232878" cy="2565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6" r:id="rId5"/>
    <p:sldLayoutId id="2147483657" r:id="rId6"/>
    <p:sldLayoutId id="2147483658" r:id="rId7"/>
    <p:sldLayoutId id="2147483659" r:id="rId8"/>
  </p:sldLayoutIdLst>
  <p:transition spd="med"/>
  <p:txStyles>
    <p:titleStyle>
      <a:lvl1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91439" marR="0" indent="-9143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 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1pPr>
      <a:lvl2pPr marL="404368" marR="0" indent="-2032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2pPr>
      <a:lvl3pPr marL="645305" marR="0" indent="-26125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3pPr>
      <a:lvl4pPr marL="828185" marR="0" indent="-26125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4pPr>
      <a:lvl5pPr marL="1011065" marR="0" indent="-26125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5pPr>
      <a:lvl6pPr marL="11979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6pPr>
      <a:lvl7pPr marL="13979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7pPr>
      <a:lvl8pPr marL="15979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8pPr>
      <a:lvl9pPr marL="17979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Название 3"/>
          <p:cNvSpPr txBox="1">
            <a:spLocks noGrp="1"/>
          </p:cNvSpPr>
          <p:nvPr>
            <p:ph type="ctrTitle"/>
          </p:nvPr>
        </p:nvSpPr>
        <p:spPr>
          <a:xfrm>
            <a:off x="822959" y="569213"/>
            <a:ext cx="7736842" cy="26746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spc="-100"/>
            </a:lvl1pPr>
          </a:lstStyle>
          <a:p>
            <a:r>
              <a:rPr lang="ru-RU" sz="4800" dirty="0" smtClean="0">
                <a:solidFill>
                  <a:srgbClr val="414141"/>
                </a:solidFill>
              </a:rPr>
              <a:t>Реформа обращения с ТКО: опыт Московской области</a:t>
            </a:r>
            <a:endParaRPr sz="4800" dirty="0">
              <a:solidFill>
                <a:srgbClr val="414141"/>
              </a:solidFill>
            </a:endParaRPr>
          </a:p>
        </p:txBody>
      </p:sp>
      <p:sp>
        <p:nvSpPr>
          <p:cNvPr id="139" name="Подзаголовок 4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/>
              <a:t>Коган а.б.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/>
          <p:cNvSpPr txBox="1">
            <a:spLocks/>
          </p:cNvSpPr>
          <p:nvPr/>
        </p:nvSpPr>
        <p:spPr>
          <a:xfrm>
            <a:off x="822960" y="214953"/>
            <a:ext cx="7543801" cy="573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ru-RU" sz="3200" b="1" dirty="0" smtClean="0"/>
              <a:t>Полигон ТБО «Алексинский карьер»</a:t>
            </a:r>
            <a:endParaRPr lang="ru-RU" sz="3200" b="1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" y="2721796"/>
            <a:ext cx="3679825" cy="201212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5" y="889178"/>
            <a:ext cx="3679825" cy="1730197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246" y="2619375"/>
            <a:ext cx="2614704" cy="20280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97790" y="922316"/>
            <a:ext cx="44418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rgbClr val="910002"/>
                </a:solidFill>
              </a:rPr>
              <a:t>Тарифы (рублей на тонну без НДС):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67246" y="1278770"/>
            <a:ext cx="24208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До 30.06.2017 –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247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 01.07.2017 –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718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 01.07.2018 –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737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 01.07.2019 –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1 451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2088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01625" y="214952"/>
            <a:ext cx="8842375" cy="602461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Как внедрить систему учета перемещения отходов?</a:t>
            </a:r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7999" y="859789"/>
            <a:ext cx="5905500" cy="365576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90499" y="859789"/>
            <a:ext cx="2857499" cy="3465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90000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lang="ru-RU" sz="2400" b="1" dirty="0" smtClean="0">
                <a:solidFill>
                  <a:srgbClr val="A40000"/>
                </a:solidFill>
              </a:rPr>
              <a:t>Что нужно: </a:t>
            </a:r>
          </a:p>
          <a:p>
            <a:pPr marL="90000">
              <a:lnSpc>
                <a:spcPct val="80000"/>
              </a:lnSpc>
              <a:spcBef>
                <a:spcPts val="1200"/>
              </a:spcBef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sz="2000" dirty="0" smtClean="0">
                <a:solidFill>
                  <a:srgbClr val="414141"/>
                </a:solidFill>
              </a:rPr>
              <a:t> Внедрить  электронный контроль </a:t>
            </a:r>
            <a:r>
              <a:rPr lang="ru-RU" sz="2000" dirty="0">
                <a:solidFill>
                  <a:srgbClr val="414141"/>
                </a:solidFill>
              </a:rPr>
              <a:t>на действующих </a:t>
            </a:r>
            <a:r>
              <a:rPr lang="ru-RU" sz="2000" dirty="0" smtClean="0">
                <a:solidFill>
                  <a:srgbClr val="414141"/>
                </a:solidFill>
              </a:rPr>
              <a:t>объектах</a:t>
            </a:r>
            <a:endParaRPr kumimoji="0" lang="ru-RU" sz="2000" b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sym typeface="Calibri"/>
            </a:endParaRPr>
          </a:p>
          <a:p>
            <a:pPr marL="90000">
              <a:lnSpc>
                <a:spcPct val="80000"/>
              </a:lnSpc>
              <a:spcBef>
                <a:spcPts val="1200"/>
              </a:spcBef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sz="2000" dirty="0" smtClean="0">
                <a:solidFill>
                  <a:srgbClr val="414141"/>
                </a:solidFill>
              </a:rPr>
              <a:t> Оборудовать </a:t>
            </a:r>
            <a:r>
              <a:rPr lang="ru-RU" sz="2000" dirty="0">
                <a:solidFill>
                  <a:srgbClr val="414141"/>
                </a:solidFill>
              </a:rPr>
              <a:t>транспорт системой </a:t>
            </a:r>
            <a:r>
              <a:rPr lang="ru-RU" sz="2000" dirty="0" smtClean="0">
                <a:solidFill>
                  <a:srgbClr val="414141"/>
                </a:solidFill>
              </a:rPr>
              <a:t>ГЛОНАСС</a:t>
            </a:r>
            <a:endParaRPr kumimoji="0" lang="ru-RU" sz="2000" b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sym typeface="Calibri"/>
            </a:endParaRPr>
          </a:p>
          <a:p>
            <a:pPr marL="90000">
              <a:lnSpc>
                <a:spcPct val="80000"/>
              </a:lnSpc>
              <a:spcBef>
                <a:spcPts val="1200"/>
              </a:spcBef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sz="2000" dirty="0" smtClean="0">
                <a:solidFill>
                  <a:srgbClr val="414141"/>
                </a:solidFill>
              </a:rPr>
              <a:t> Разработать </a:t>
            </a:r>
            <a:r>
              <a:rPr lang="ru-RU" sz="2000" dirty="0">
                <a:solidFill>
                  <a:srgbClr val="414141"/>
                </a:solidFill>
              </a:rPr>
              <a:t>АИС, обеспечить передачу данных</a:t>
            </a:r>
            <a:endParaRPr kumimoji="0" lang="ru-RU" sz="2000" b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98873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/>
          <p:cNvSpPr txBox="1">
            <a:spLocks/>
          </p:cNvSpPr>
          <p:nvPr/>
        </p:nvSpPr>
        <p:spPr>
          <a:xfrm>
            <a:off x="822960" y="214953"/>
            <a:ext cx="7543801" cy="573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ru-RU" sz="3200" b="1" dirty="0" smtClean="0"/>
              <a:t>АИС Отходы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07" y="876300"/>
            <a:ext cx="5347118" cy="27464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520" y="3925754"/>
            <a:ext cx="8598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</a:rPr>
              <a:t>Объективный </a:t>
            </a:r>
            <a:r>
              <a:rPr lang="ru-RU" sz="1400" dirty="0">
                <a:solidFill>
                  <a:schemeClr val="tx1"/>
                </a:solidFill>
              </a:rPr>
              <a:t>инструментальный контроль объемов размещаемых отходов: СКУД + весовой контроль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</a:rPr>
              <a:t>Сбор </a:t>
            </a:r>
            <a:r>
              <a:rPr lang="ru-RU" sz="1400" dirty="0">
                <a:solidFill>
                  <a:schemeClr val="tx1"/>
                </a:solidFill>
              </a:rPr>
              <a:t>данных для ведения баланса отходов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</a:rPr>
              <a:t>Автоматизированное </a:t>
            </a:r>
            <a:r>
              <a:rPr lang="ru-RU" sz="1400" dirty="0">
                <a:solidFill>
                  <a:schemeClr val="tx1"/>
                </a:solidFill>
              </a:rPr>
              <a:t>согласование объемов отходов(с использованием электронного документооборота</a:t>
            </a:r>
            <a:r>
              <a:rPr lang="ru-RU" sz="1400" dirty="0" smtClean="0">
                <a:solidFill>
                  <a:schemeClr val="tx1"/>
                </a:solidFill>
              </a:rPr>
              <a:t>)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723" t="16458" r="54503" b="25560"/>
          <a:stretch/>
        </p:blipFill>
        <p:spPr>
          <a:xfrm>
            <a:off x="5828129" y="876300"/>
            <a:ext cx="29051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1616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/>
          <p:cNvSpPr txBox="1">
            <a:spLocks/>
          </p:cNvSpPr>
          <p:nvPr/>
        </p:nvSpPr>
        <p:spPr>
          <a:xfrm>
            <a:off x="158750" y="1146174"/>
            <a:ext cx="8775700" cy="3330575"/>
          </a:xfrm>
          <a:prstGeom prst="rect">
            <a:avLst/>
          </a:prstGeom>
        </p:spPr>
        <p:txBody>
          <a:bodyPr>
            <a:normAutofit/>
          </a:bodyPr>
          <a:lstStyle>
            <a:lvl1pPr marL="91439" marR="0" indent="-91439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  <a:tabLst/>
              <a:defRPr sz="2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04368" marR="0" indent="-203200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◦"/>
              <a:tabLst/>
              <a:defRPr sz="2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645305" marR="0" indent="-261257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◦"/>
              <a:tabLst/>
              <a:defRPr sz="2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828185" marR="0" indent="-261257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◦"/>
              <a:tabLst/>
              <a:defRPr sz="2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011065" marR="0" indent="-261257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◦"/>
              <a:tabLst/>
              <a:defRPr sz="2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1197971" marR="0" indent="-326571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◦"/>
              <a:tabLst/>
              <a:defRPr sz="2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1397971" marR="0" indent="-326571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◦"/>
              <a:tabLst/>
              <a:defRPr sz="2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1597971" marR="0" indent="-326571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◦"/>
              <a:tabLst/>
              <a:defRPr sz="2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1797971" marR="0" indent="-326571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◦"/>
              <a:tabLst/>
              <a:defRPr sz="2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Со всех баз данных собраны сведения по </a:t>
            </a:r>
            <a:r>
              <a:rPr lang="ru-RU" dirty="0" err="1" smtClean="0"/>
              <a:t>отходообразователям</a:t>
            </a:r>
            <a:r>
              <a:rPr lang="ru-RU" dirty="0" smtClean="0"/>
              <a:t>, внесены в территориальную схему</a:t>
            </a:r>
          </a:p>
          <a:p>
            <a:pPr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Модернизирована АИС «Кадастр отходов», созданы личные кабинеты, введена административная ответственность за непредставление, несвоевременное представление, неполные или недостоверные сведения ИП, юридических лиц и должностных лиц (до 200 тыс. рублей). Интеграция с электронной моделью территориальной схемы.</a:t>
            </a:r>
          </a:p>
          <a:p>
            <a:pPr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Для выставления платежей используется ресурс ЕИРЦ и </a:t>
            </a:r>
            <a:r>
              <a:rPr lang="ru-RU" dirty="0" err="1" smtClean="0"/>
              <a:t>энергоснабжающей</a:t>
            </a:r>
            <a:r>
              <a:rPr lang="ru-RU" dirty="0" smtClean="0"/>
              <a:t> организации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Название 1"/>
          <p:cNvSpPr>
            <a:spLocks noGrp="1"/>
          </p:cNvSpPr>
          <p:nvPr>
            <p:ph type="title"/>
          </p:nvPr>
        </p:nvSpPr>
        <p:spPr>
          <a:xfrm>
            <a:off x="158750" y="214952"/>
            <a:ext cx="9890125" cy="602461"/>
          </a:xfrm>
        </p:spPr>
        <p:txBody>
          <a:bodyPr>
            <a:noAutofit/>
          </a:bodyPr>
          <a:lstStyle/>
          <a:p>
            <a:r>
              <a:rPr lang="ru-RU" sz="3200" b="1" dirty="0"/>
              <a:t>Как </a:t>
            </a:r>
            <a:r>
              <a:rPr lang="ru-RU" sz="3200" b="1" dirty="0" smtClean="0"/>
              <a:t>собрать базу данных для заключения договоров?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557555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7658" y="981193"/>
            <a:ext cx="8568692" cy="3496829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Организация </a:t>
            </a:r>
            <a:r>
              <a:rPr lang="ru-RU" sz="2400" dirty="0" smtClean="0">
                <a:solidFill>
                  <a:srgbClr val="A40000"/>
                </a:solidFill>
              </a:rPr>
              <a:t>экскурсий</a:t>
            </a:r>
            <a:r>
              <a:rPr lang="ru-RU" sz="2400" dirty="0" smtClean="0"/>
              <a:t> </a:t>
            </a:r>
            <a:r>
              <a:rPr lang="ru-RU" dirty="0"/>
              <a:t>на современные зарубежные предприятия обращения с ТКО (Австрия, Швейцария) </a:t>
            </a:r>
            <a:r>
              <a:rPr lang="ru-RU" dirty="0" smtClean="0"/>
              <a:t>и российские (Кострома) для </a:t>
            </a:r>
            <a:r>
              <a:rPr lang="ru-RU" dirty="0"/>
              <a:t>протестных граждан и представителей </a:t>
            </a:r>
            <a:r>
              <a:rPr lang="ru-RU" dirty="0" smtClean="0"/>
              <a:t>СМИ</a:t>
            </a:r>
          </a:p>
          <a:p>
            <a:pPr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 Выпуск социальных </a:t>
            </a:r>
            <a:r>
              <a:rPr lang="ru-RU" sz="2400" dirty="0" smtClean="0">
                <a:solidFill>
                  <a:srgbClr val="A40000"/>
                </a:solidFill>
              </a:rPr>
              <a:t>роликов</a:t>
            </a:r>
            <a:endParaRPr lang="ru-RU" dirty="0" smtClean="0">
              <a:solidFill>
                <a:srgbClr val="A40000"/>
              </a:solidFill>
            </a:endParaRPr>
          </a:p>
          <a:p>
            <a:pPr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 </a:t>
            </a:r>
            <a:r>
              <a:rPr lang="ru-RU" sz="2400" dirty="0" smtClean="0">
                <a:solidFill>
                  <a:srgbClr val="A40000"/>
                </a:solidFill>
              </a:rPr>
              <a:t>Встречи</a:t>
            </a:r>
            <a:r>
              <a:rPr lang="ru-RU" sz="2400" dirty="0" smtClean="0"/>
              <a:t> </a:t>
            </a:r>
            <a:r>
              <a:rPr lang="ru-RU" dirty="0"/>
              <a:t>жителей, протестующих за открытие новых объектов, и групп граждан, выступающих за закрытие действующих объектов с приглашением научного сообщества и инвестора, </a:t>
            </a:r>
            <a:endParaRPr lang="ru-RU" dirty="0" smtClean="0"/>
          </a:p>
          <a:p>
            <a:pPr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 </a:t>
            </a:r>
            <a:r>
              <a:rPr lang="ru-RU" sz="2400" dirty="0" smtClean="0">
                <a:solidFill>
                  <a:srgbClr val="A40000"/>
                </a:solidFill>
              </a:rPr>
              <a:t>Круглые столы </a:t>
            </a:r>
            <a:r>
              <a:rPr lang="ru-RU" dirty="0"/>
              <a:t>в Общественной палате и в </a:t>
            </a:r>
            <a:r>
              <a:rPr lang="ru-RU" dirty="0" smtClean="0"/>
              <a:t>Думе</a:t>
            </a:r>
          </a:p>
          <a:p>
            <a:pPr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 </a:t>
            </a:r>
            <a:r>
              <a:rPr lang="ru-RU" sz="2400" dirty="0" smtClean="0">
                <a:solidFill>
                  <a:srgbClr val="A40000"/>
                </a:solidFill>
              </a:rPr>
              <a:t>Форумы</a:t>
            </a:r>
            <a:r>
              <a:rPr lang="ru-RU" sz="2400" dirty="0" smtClean="0"/>
              <a:t> </a:t>
            </a:r>
            <a:r>
              <a:rPr lang="ru-RU" dirty="0"/>
              <a:t>в муниципальных образованиях Московской </a:t>
            </a:r>
            <a:r>
              <a:rPr lang="ru-RU" dirty="0" smtClean="0"/>
              <a:t>области</a:t>
            </a:r>
          </a:p>
          <a:p>
            <a:pPr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 Публичные </a:t>
            </a:r>
            <a:r>
              <a:rPr lang="ru-RU" sz="2400" dirty="0">
                <a:solidFill>
                  <a:srgbClr val="A40000"/>
                </a:solidFill>
              </a:rPr>
              <a:t>слушания</a:t>
            </a:r>
            <a:r>
              <a:rPr lang="ru-RU" sz="2400" dirty="0"/>
              <a:t> </a:t>
            </a:r>
            <a:r>
              <a:rPr lang="ru-RU" dirty="0"/>
              <a:t>и общественные </a:t>
            </a:r>
            <a:r>
              <a:rPr lang="ru-RU" sz="2400" dirty="0" smtClean="0">
                <a:solidFill>
                  <a:srgbClr val="A40000"/>
                </a:solidFill>
              </a:rPr>
              <a:t>обсуждения</a:t>
            </a:r>
            <a:endParaRPr lang="ru-RU" dirty="0">
              <a:solidFill>
                <a:srgbClr val="A40000"/>
              </a:solidFill>
            </a:endParaRPr>
          </a:p>
          <a:p>
            <a:pPr>
              <a:buClr>
                <a:schemeClr val="accent2">
                  <a:lumMod val="75000"/>
                </a:schemeClr>
              </a:buClr>
              <a:buSzPct val="150000"/>
            </a:pPr>
            <a:endParaRPr lang="ru-RU" dirty="0"/>
          </a:p>
        </p:txBody>
      </p:sp>
      <p:sp>
        <p:nvSpPr>
          <p:cNvPr id="5" name="Название 1"/>
          <p:cNvSpPr txBox="1">
            <a:spLocks noGrp="1"/>
          </p:cNvSpPr>
          <p:nvPr>
            <p:ph type="title"/>
          </p:nvPr>
        </p:nvSpPr>
        <p:spPr>
          <a:xfrm>
            <a:off x="822960" y="60866"/>
            <a:ext cx="7543801" cy="762284"/>
          </a:xfrm>
          <a:prstGeom prst="rect">
            <a:avLst/>
          </a:prstGeom>
        </p:spPr>
        <p:txBody>
          <a:bodyPr>
            <a:normAutofit/>
          </a:bodyPr>
          <a:lstStyle>
            <a:lvl1pPr defTabSz="521208">
              <a:defRPr sz="3932" spc="-8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ru-RU" sz="3600" b="1" dirty="0" smtClean="0">
                <a:latin typeface="Calibri Light"/>
                <a:cs typeface="Calibri Light"/>
              </a:rPr>
              <a:t>Как работать с населением?</a:t>
            </a:r>
            <a:endParaRPr sz="3600" b="1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0208471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8774" y="823150"/>
            <a:ext cx="6556375" cy="4046728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600" dirty="0" smtClean="0">
                <a:solidFill>
                  <a:srgbClr val="A40000"/>
                </a:solidFill>
                <a:cs typeface="Calibri"/>
              </a:rPr>
              <a:t>Рекультивация </a:t>
            </a:r>
            <a:r>
              <a:rPr lang="ru-RU" sz="2600" dirty="0">
                <a:solidFill>
                  <a:srgbClr val="A40000"/>
                </a:solidFill>
                <a:cs typeface="Calibri"/>
              </a:rPr>
              <a:t>предполагает</a:t>
            </a:r>
            <a:r>
              <a:rPr lang="ru-RU" sz="2600" dirty="0" smtClean="0">
                <a:solidFill>
                  <a:srgbClr val="A40000"/>
                </a:solidFill>
                <a:cs typeface="Calibri"/>
              </a:rPr>
              <a:t>:</a:t>
            </a:r>
            <a:endParaRPr lang="ru-RU" sz="2600" dirty="0">
              <a:solidFill>
                <a:srgbClr val="A40000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ru-RU" sz="2200" dirty="0">
                <a:cs typeface="Calibri"/>
              </a:rPr>
              <a:t>- </a:t>
            </a:r>
            <a:r>
              <a:rPr lang="ru-RU" sz="2200" dirty="0" smtClean="0">
                <a:cs typeface="Calibri"/>
              </a:rPr>
              <a:t>формирование тела полигона</a:t>
            </a:r>
          </a:p>
          <a:p>
            <a:pPr>
              <a:spcBef>
                <a:spcPts val="0"/>
              </a:spcBef>
            </a:pPr>
            <a:r>
              <a:rPr lang="ru-RU" sz="2200" dirty="0" smtClean="0">
                <a:solidFill>
                  <a:srgbClr val="414141"/>
                </a:solidFill>
                <a:cs typeface="Calibri"/>
              </a:rPr>
              <a:t>- устройство </a:t>
            </a:r>
            <a:r>
              <a:rPr lang="ru-RU" sz="2200" dirty="0">
                <a:solidFill>
                  <a:srgbClr val="414141"/>
                </a:solidFill>
                <a:cs typeface="Calibri"/>
              </a:rPr>
              <a:t>подпорной стенки </a:t>
            </a:r>
            <a:endParaRPr lang="ru-RU" sz="2200" dirty="0" smtClean="0">
              <a:solidFill>
                <a:srgbClr val="41414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ru-RU" sz="2200" dirty="0" smtClean="0">
                <a:solidFill>
                  <a:srgbClr val="414141"/>
                </a:solidFill>
                <a:cs typeface="Calibri"/>
              </a:rPr>
              <a:t>- установка системы сбора и очистки фильтрата</a:t>
            </a:r>
          </a:p>
          <a:p>
            <a:pPr>
              <a:spcBef>
                <a:spcPts val="0"/>
              </a:spcBef>
            </a:pPr>
            <a:r>
              <a:rPr lang="ru-RU" sz="2200" dirty="0" smtClean="0">
                <a:solidFill>
                  <a:srgbClr val="414141"/>
                </a:solidFill>
                <a:cs typeface="Calibri"/>
              </a:rPr>
              <a:t>- </a:t>
            </a:r>
            <a:r>
              <a:rPr lang="ru-RU" sz="2200" dirty="0">
                <a:solidFill>
                  <a:srgbClr val="414141"/>
                </a:solidFill>
                <a:cs typeface="Calibri"/>
              </a:rPr>
              <a:t>с</a:t>
            </a:r>
            <a:r>
              <a:rPr lang="ru-RU" sz="2200" dirty="0" smtClean="0">
                <a:solidFill>
                  <a:srgbClr val="414141"/>
                </a:solidFill>
                <a:cs typeface="Calibri"/>
              </a:rPr>
              <a:t>троительство </a:t>
            </a:r>
            <a:r>
              <a:rPr lang="ru-RU" sz="2200" dirty="0">
                <a:solidFill>
                  <a:srgbClr val="414141"/>
                </a:solidFill>
                <a:cs typeface="Calibri"/>
              </a:rPr>
              <a:t>системы </a:t>
            </a:r>
            <a:r>
              <a:rPr lang="ru-RU" sz="2200" dirty="0" smtClean="0">
                <a:solidFill>
                  <a:srgbClr val="414141"/>
                </a:solidFill>
                <a:cs typeface="Calibri"/>
              </a:rPr>
              <a:t>дегазации</a:t>
            </a:r>
          </a:p>
          <a:p>
            <a:pPr>
              <a:spcBef>
                <a:spcPts val="0"/>
              </a:spcBef>
            </a:pPr>
            <a:r>
              <a:rPr lang="ru-RU" sz="2200" dirty="0" smtClean="0">
                <a:solidFill>
                  <a:srgbClr val="414141"/>
                </a:solidFill>
                <a:cs typeface="Calibri"/>
              </a:rPr>
              <a:t>- </a:t>
            </a:r>
            <a:r>
              <a:rPr lang="ru-RU" sz="2200" dirty="0">
                <a:solidFill>
                  <a:srgbClr val="414141"/>
                </a:solidFill>
                <a:cs typeface="Calibri"/>
              </a:rPr>
              <a:t>накрытие тела полигона и откосов                     </a:t>
            </a:r>
            <a:r>
              <a:rPr lang="ru-RU" sz="2200" dirty="0" smtClean="0">
                <a:solidFill>
                  <a:srgbClr val="414141"/>
                </a:solidFill>
                <a:cs typeface="Calibri"/>
              </a:rPr>
              <a:t>герметичной </a:t>
            </a:r>
            <a:r>
              <a:rPr lang="ru-RU" sz="2200" dirty="0">
                <a:solidFill>
                  <a:srgbClr val="414141"/>
                </a:solidFill>
                <a:cs typeface="Calibri"/>
              </a:rPr>
              <a:t>непроницаемой </a:t>
            </a:r>
            <a:r>
              <a:rPr lang="ru-RU" sz="2200" dirty="0" smtClean="0">
                <a:solidFill>
                  <a:srgbClr val="414141"/>
                </a:solidFill>
                <a:cs typeface="Calibri"/>
              </a:rPr>
              <a:t>пленкой </a:t>
            </a:r>
            <a:endParaRPr lang="ru-RU" sz="2200" dirty="0">
              <a:solidFill>
                <a:srgbClr val="41414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ru-RU" sz="2200" dirty="0">
                <a:solidFill>
                  <a:srgbClr val="414141"/>
                </a:solidFill>
                <a:cs typeface="Calibri"/>
              </a:rPr>
              <a:t>- </a:t>
            </a:r>
            <a:r>
              <a:rPr lang="ru-RU" sz="2200" dirty="0" smtClean="0">
                <a:solidFill>
                  <a:srgbClr val="414141"/>
                </a:solidFill>
                <a:cs typeface="Calibri"/>
              </a:rPr>
              <a:t>засыпка слоем грунта</a:t>
            </a:r>
            <a:endParaRPr lang="ru-RU" sz="2200" dirty="0">
              <a:solidFill>
                <a:srgbClr val="41414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ru-RU" sz="2200" dirty="0">
                <a:solidFill>
                  <a:srgbClr val="414141"/>
                </a:solidFill>
                <a:cs typeface="Calibri"/>
              </a:rPr>
              <a:t>- </a:t>
            </a:r>
            <a:r>
              <a:rPr lang="ru-RU" sz="2200" dirty="0" smtClean="0">
                <a:solidFill>
                  <a:srgbClr val="414141"/>
                </a:solidFill>
                <a:cs typeface="Calibri"/>
              </a:rPr>
              <a:t>засев травой</a:t>
            </a:r>
          </a:p>
          <a:p>
            <a:pPr>
              <a:spcBef>
                <a:spcPts val="0"/>
              </a:spcBef>
            </a:pPr>
            <a:endParaRPr lang="ru-RU" dirty="0">
              <a:cs typeface="Calibri"/>
            </a:endParaRPr>
          </a:p>
          <a:p>
            <a:pPr>
              <a:spcBef>
                <a:spcPts val="0"/>
              </a:spcBef>
            </a:pPr>
            <a:r>
              <a:rPr lang="ru-RU" sz="2600" dirty="0" smtClean="0">
                <a:solidFill>
                  <a:srgbClr val="A40000"/>
                </a:solidFill>
                <a:cs typeface="Calibri"/>
              </a:rPr>
              <a:t>Что нужно:</a:t>
            </a:r>
          </a:p>
          <a:p>
            <a:pPr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r>
              <a:rPr lang="ru-RU" sz="2200" dirty="0" smtClean="0">
                <a:cs typeface="Calibri"/>
              </a:rPr>
              <a:t> Включение в ГРОНВОС (шаблон заявки МПР)</a:t>
            </a:r>
          </a:p>
          <a:p>
            <a:pPr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r>
              <a:rPr lang="ru-RU" sz="2200" dirty="0" smtClean="0">
                <a:cs typeface="Calibri"/>
              </a:rPr>
              <a:t> Разработка проектной документации</a:t>
            </a:r>
          </a:p>
          <a:p>
            <a:pPr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r>
              <a:rPr lang="ru-RU" sz="2200" dirty="0" smtClean="0">
                <a:cs typeface="Calibri"/>
              </a:rPr>
              <a:t> Заключения экспертиз (строительная, достоверности сметной стоимости, экологическая)</a:t>
            </a:r>
          </a:p>
          <a:p>
            <a:pPr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r>
              <a:rPr lang="ru-RU" sz="2200" dirty="0" smtClean="0">
                <a:cs typeface="Calibri"/>
              </a:rPr>
              <a:t> Направление ПСД в МПР для рассмотрения вопроса о выделении средств и </a:t>
            </a:r>
            <a:r>
              <a:rPr lang="ru-RU" sz="2200" dirty="0">
                <a:cs typeface="Calibri"/>
              </a:rPr>
              <a:t>в</a:t>
            </a:r>
            <a:r>
              <a:rPr lang="ru-RU" sz="2200" dirty="0" smtClean="0">
                <a:cs typeface="Calibri"/>
              </a:rPr>
              <a:t>ключение в Нацпроект «Экология» (Чистая страна)</a:t>
            </a:r>
            <a:endParaRPr lang="ru-RU" sz="2200" dirty="0">
              <a:cs typeface="Calibri"/>
            </a:endParaRPr>
          </a:p>
          <a:p>
            <a:endParaRPr lang="ru-RU" dirty="0"/>
          </a:p>
        </p:txBody>
      </p:sp>
      <p:pic>
        <p:nvPicPr>
          <p:cNvPr id="4" name="Рисунок 12" descr="Рисунок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9125" y="890398"/>
            <a:ext cx="3085767" cy="23528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5458427" y="3293636"/>
            <a:ext cx="332646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Полигон</a:t>
            </a:r>
            <a:r>
              <a:rPr kumimoji="0" lang="ru-RU" sz="14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«Электросталь»</a:t>
            </a:r>
            <a:endParaRPr kumimoji="0" lang="ru-RU" sz="1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Название 1"/>
          <p:cNvSpPr txBox="1">
            <a:spLocks noGrp="1"/>
          </p:cNvSpPr>
          <p:nvPr>
            <p:ph type="title"/>
          </p:nvPr>
        </p:nvSpPr>
        <p:spPr>
          <a:xfrm>
            <a:off x="174626" y="60866"/>
            <a:ext cx="8969374" cy="7622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1208">
              <a:defRPr sz="3932" spc="-8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ru-RU" sz="3600" b="1" dirty="0" smtClean="0">
                <a:latin typeface="Calibri Light"/>
                <a:cs typeface="Calibri Light"/>
              </a:rPr>
              <a:t>Как получить </a:t>
            </a:r>
            <a:r>
              <a:rPr lang="ru-RU" sz="3600" b="1" dirty="0" err="1" smtClean="0">
                <a:latin typeface="Calibri Light"/>
                <a:cs typeface="Calibri Light"/>
              </a:rPr>
              <a:t>софинансирование</a:t>
            </a:r>
            <a:r>
              <a:rPr lang="ru-RU" sz="3600" b="1" dirty="0" smtClean="0">
                <a:latin typeface="Calibri Light"/>
                <a:cs typeface="Calibri Light"/>
              </a:rPr>
              <a:t> на рекультивацию?</a:t>
            </a:r>
            <a:endParaRPr sz="3600" b="1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1203433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4308" y="1060130"/>
            <a:ext cx="8172454" cy="3339832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r>
              <a:rPr lang="ru-RU" dirty="0" smtClean="0"/>
              <a:t> </a:t>
            </a:r>
            <a:r>
              <a:rPr lang="ru-RU" sz="2600" dirty="0" smtClean="0"/>
              <a:t>Выработка минимального стандарта объекта обращения с отходами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r>
              <a:rPr lang="ru-RU" sz="2600" dirty="0" smtClean="0"/>
              <a:t> Включение расходов в тариф, либо выделение субсидий</a:t>
            </a:r>
            <a:r>
              <a:rPr lang="en-US" sz="2600" dirty="0" smtClean="0"/>
              <a:t> </a:t>
            </a:r>
            <a:r>
              <a:rPr lang="ru-RU" sz="2600" dirty="0" smtClean="0"/>
              <a:t>из бюджета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endParaRPr lang="ru-RU" sz="2600" dirty="0" smtClean="0"/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2600" dirty="0" smtClean="0"/>
          </a:p>
          <a:p>
            <a:pPr>
              <a:spcBef>
                <a:spcPts val="600"/>
              </a:spcBef>
              <a:buClr>
                <a:schemeClr val="accent2">
                  <a:lumMod val="75000"/>
                </a:schemeClr>
              </a:buClr>
            </a:pPr>
            <a:r>
              <a:rPr lang="ru-RU" sz="2600" b="1" dirty="0" smtClean="0"/>
              <a:t>В Московской области:</a:t>
            </a:r>
          </a:p>
          <a:p>
            <a:pPr>
              <a:spcBef>
                <a:spcPts val="600"/>
              </a:spcBef>
              <a:buClr>
                <a:schemeClr val="accent2">
                  <a:lumMod val="75000"/>
                </a:schemeClr>
              </a:buClr>
            </a:pPr>
            <a:r>
              <a:rPr lang="ru-RU" sz="2600" dirty="0" smtClean="0"/>
              <a:t>Строительство </a:t>
            </a:r>
            <a:r>
              <a:rPr lang="ru-RU" sz="3000" dirty="0">
                <a:solidFill>
                  <a:srgbClr val="910002"/>
                </a:solidFill>
              </a:rPr>
              <a:t>12 заводов по переработке отходов </a:t>
            </a:r>
            <a:r>
              <a:rPr lang="ru-RU" sz="2600" dirty="0"/>
              <a:t>(с захоронением хвостов) и </a:t>
            </a:r>
            <a:r>
              <a:rPr lang="ru-RU" sz="3000" dirty="0">
                <a:solidFill>
                  <a:srgbClr val="910002"/>
                </a:solidFill>
              </a:rPr>
              <a:t>4 мусоросжигательных </a:t>
            </a:r>
            <a:r>
              <a:rPr lang="ru-RU" sz="3000" dirty="0" smtClean="0">
                <a:solidFill>
                  <a:srgbClr val="910002"/>
                </a:solidFill>
              </a:rPr>
              <a:t>заводов</a:t>
            </a:r>
            <a:endParaRPr lang="ru-RU" sz="2600" dirty="0"/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dirty="0"/>
          </a:p>
        </p:txBody>
      </p:sp>
      <p:sp>
        <p:nvSpPr>
          <p:cNvPr id="5" name="Название 1"/>
          <p:cNvSpPr txBox="1">
            <a:spLocks noGrp="1"/>
          </p:cNvSpPr>
          <p:nvPr>
            <p:ph type="title"/>
          </p:nvPr>
        </p:nvSpPr>
        <p:spPr>
          <a:xfrm>
            <a:off x="822960" y="60866"/>
            <a:ext cx="7543801" cy="762284"/>
          </a:xfrm>
          <a:prstGeom prst="rect">
            <a:avLst/>
          </a:prstGeom>
        </p:spPr>
        <p:txBody>
          <a:bodyPr>
            <a:normAutofit/>
          </a:bodyPr>
          <a:lstStyle>
            <a:lvl1pPr defTabSz="521208">
              <a:defRPr sz="3932" spc="-8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ru-RU" sz="3600" b="1" dirty="0" smtClean="0">
                <a:latin typeface="Calibri Light"/>
                <a:cs typeface="Calibri Light"/>
              </a:rPr>
              <a:t>Как включить инвестиции в тариф?</a:t>
            </a:r>
            <a:endParaRPr sz="3600" b="1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9751993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822958" y="1579016"/>
            <a:ext cx="7543802" cy="3017522"/>
          </a:xfrm>
          <a:prstGeom prst="rect">
            <a:avLst/>
          </a:prstGeom>
        </p:spPr>
        <p:txBody>
          <a:bodyPr lIns="0" tIns="0" rIns="0" bIns="0" anchor="t"/>
          <a:lstStyle/>
          <a:p>
            <a:pPr indent="-91439">
              <a:lnSpc>
                <a:spcPct val="72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 "/>
              <a:defRPr sz="1800" cap="none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Адыгея</a:t>
            </a:r>
          </a:p>
          <a:p>
            <a:pPr indent="-91439">
              <a:lnSpc>
                <a:spcPct val="72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 "/>
              <a:defRPr sz="1800" cap="none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Алтайский край</a:t>
            </a:r>
          </a:p>
          <a:p>
            <a:pPr indent="-91439">
              <a:lnSpc>
                <a:spcPct val="72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 "/>
              <a:defRPr sz="1800" cap="none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Амурская область</a:t>
            </a:r>
          </a:p>
          <a:p>
            <a:pPr indent="-91439">
              <a:lnSpc>
                <a:spcPct val="72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 "/>
              <a:defRPr sz="1800" cap="none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Иркутская область</a:t>
            </a:r>
          </a:p>
          <a:p>
            <a:pPr indent="-91439">
              <a:lnSpc>
                <a:spcPct val="72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 "/>
              <a:defRPr sz="1800" cap="none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Кабардино-Балкария</a:t>
            </a:r>
          </a:p>
          <a:p>
            <a:pPr indent="-91439">
              <a:lnSpc>
                <a:spcPct val="72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 "/>
              <a:defRPr sz="1800" cap="none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Камчатский край</a:t>
            </a:r>
          </a:p>
          <a:p>
            <a:pPr indent="-91439">
              <a:lnSpc>
                <a:spcPct val="72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 "/>
              <a:defRPr sz="1800" cap="none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Кировская область</a:t>
            </a:r>
          </a:p>
          <a:p>
            <a:pPr indent="-91439">
              <a:lnSpc>
                <a:spcPct val="72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 "/>
              <a:defRPr sz="1800" cap="none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Коми</a:t>
            </a:r>
          </a:p>
          <a:p>
            <a:pPr indent="-91439">
              <a:lnSpc>
                <a:spcPct val="72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 "/>
              <a:defRPr sz="1800" cap="none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Липецкая область</a:t>
            </a:r>
          </a:p>
          <a:p>
            <a:pPr indent="-91439">
              <a:lnSpc>
                <a:spcPct val="72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 "/>
              <a:defRPr sz="1800" cap="none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Марий Эл</a:t>
            </a:r>
          </a:p>
          <a:p>
            <a:pPr indent="-91439">
              <a:lnSpc>
                <a:spcPct val="72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 "/>
              <a:defRPr sz="1800" cap="none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Мордовия</a:t>
            </a:r>
          </a:p>
        </p:txBody>
      </p:sp>
      <p:sp>
        <p:nvSpPr>
          <p:cNvPr id="190" name="Содержимое 5"/>
          <p:cNvSpPr txBox="1"/>
          <p:nvPr/>
        </p:nvSpPr>
        <p:spPr>
          <a:xfrm>
            <a:off x="4739640" y="1630137"/>
            <a:ext cx="3703321" cy="3029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indent="-91439" defTabSz="914400">
              <a:lnSpc>
                <a:spcPct val="72000"/>
              </a:lnSpc>
              <a:buClr>
                <a:schemeClr val="accent1"/>
              </a:buClr>
              <a:buSzPct val="100000"/>
              <a:buFont typeface="Calibri"/>
              <a:buChar char=" "/>
              <a:defRPr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Новгородская область</a:t>
            </a:r>
            <a:endParaRPr sz="1500"/>
          </a:p>
          <a:p>
            <a:pPr indent="-91439" defTabSz="914400">
              <a:lnSpc>
                <a:spcPct val="72000"/>
              </a:lnSpc>
              <a:buClr>
                <a:schemeClr val="accent1"/>
              </a:buClr>
              <a:buSzPct val="100000"/>
              <a:buFont typeface="Calibri"/>
              <a:buChar char=" "/>
              <a:defRPr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Оренбургская область</a:t>
            </a:r>
            <a:endParaRPr sz="1500"/>
          </a:p>
          <a:p>
            <a:pPr indent="-91439" defTabSz="914400">
              <a:lnSpc>
                <a:spcPct val="72000"/>
              </a:lnSpc>
              <a:buClr>
                <a:schemeClr val="accent1"/>
              </a:buClr>
              <a:buSzPct val="100000"/>
              <a:buFont typeface="Calibri"/>
              <a:buChar char=" "/>
              <a:defRPr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Пермский край</a:t>
            </a:r>
            <a:endParaRPr sz="1500"/>
          </a:p>
          <a:p>
            <a:pPr indent="-91439" defTabSz="914400">
              <a:lnSpc>
                <a:spcPct val="72000"/>
              </a:lnSpc>
              <a:buClr>
                <a:schemeClr val="accent1"/>
              </a:buClr>
              <a:buSzPct val="100000"/>
              <a:buFont typeface="Calibri"/>
              <a:buChar char=" "/>
              <a:defRPr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Сахалинская область</a:t>
            </a:r>
            <a:endParaRPr sz="1500"/>
          </a:p>
          <a:p>
            <a:pPr indent="-91439" defTabSz="914400">
              <a:lnSpc>
                <a:spcPct val="72000"/>
              </a:lnSpc>
              <a:buClr>
                <a:schemeClr val="accent1"/>
              </a:buClr>
              <a:buSzPct val="100000"/>
              <a:buFont typeface="Calibri"/>
              <a:buChar char=" "/>
              <a:defRPr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Свердловская область</a:t>
            </a:r>
            <a:endParaRPr sz="1500"/>
          </a:p>
          <a:p>
            <a:pPr indent="-91439" defTabSz="914400">
              <a:lnSpc>
                <a:spcPct val="72000"/>
              </a:lnSpc>
              <a:buClr>
                <a:schemeClr val="accent1"/>
              </a:buClr>
              <a:buSzPct val="100000"/>
              <a:buFont typeface="Calibri"/>
              <a:buChar char=" "/>
              <a:defRPr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Смоленская область</a:t>
            </a:r>
            <a:endParaRPr sz="1500"/>
          </a:p>
          <a:p>
            <a:pPr indent="-91439" defTabSz="914400">
              <a:lnSpc>
                <a:spcPct val="72000"/>
              </a:lnSpc>
              <a:buClr>
                <a:schemeClr val="accent1"/>
              </a:buClr>
              <a:buSzPct val="100000"/>
              <a:buFont typeface="Calibri"/>
              <a:buChar char=" "/>
              <a:defRPr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Тыва</a:t>
            </a:r>
            <a:endParaRPr sz="1500"/>
          </a:p>
          <a:p>
            <a:pPr indent="-91439" defTabSz="914400">
              <a:lnSpc>
                <a:spcPct val="72000"/>
              </a:lnSpc>
              <a:buClr>
                <a:schemeClr val="accent1"/>
              </a:buClr>
              <a:buSzPct val="100000"/>
              <a:buFont typeface="Calibri"/>
              <a:buChar char=" "/>
              <a:defRPr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Хакасия</a:t>
            </a:r>
            <a:endParaRPr sz="1500"/>
          </a:p>
          <a:p>
            <a:pPr indent="-91439" defTabSz="914400">
              <a:lnSpc>
                <a:spcPct val="72000"/>
              </a:lnSpc>
              <a:buClr>
                <a:schemeClr val="accent1"/>
              </a:buClr>
              <a:buSzPct val="100000"/>
              <a:buFont typeface="Calibri"/>
              <a:buChar char=" "/>
              <a:defRPr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Ханты-Мансийский АО-Югра</a:t>
            </a:r>
            <a:endParaRPr sz="1500"/>
          </a:p>
          <a:p>
            <a:pPr indent="-91439" defTabSz="914400">
              <a:lnSpc>
                <a:spcPct val="72000"/>
              </a:lnSpc>
              <a:buClr>
                <a:schemeClr val="accent1"/>
              </a:buClr>
              <a:buSzPct val="100000"/>
              <a:buFont typeface="Calibri"/>
              <a:buChar char=" "/>
              <a:defRPr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Чечня</a:t>
            </a:r>
            <a:endParaRPr sz="1500"/>
          </a:p>
          <a:p>
            <a:pPr indent="-91439" defTabSz="914400">
              <a:lnSpc>
                <a:spcPct val="72000"/>
              </a:lnSpc>
              <a:buClr>
                <a:schemeClr val="accent1"/>
              </a:buClr>
              <a:buSzPct val="100000"/>
              <a:buFont typeface="Calibri"/>
              <a:buChar char=" "/>
              <a:defRPr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Чувашия</a:t>
            </a:r>
            <a:endParaRPr sz="1500"/>
          </a:p>
          <a:p>
            <a:pPr indent="-91439" defTabSz="914400">
              <a:lnSpc>
                <a:spcPct val="72000"/>
              </a:lnSpc>
              <a:buClr>
                <a:schemeClr val="accent1"/>
              </a:buClr>
              <a:buSzPct val="100000"/>
              <a:buFont typeface="Calibri"/>
              <a:buChar char=" "/>
              <a:defRPr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Чукотский АО</a:t>
            </a:r>
          </a:p>
        </p:txBody>
      </p:sp>
      <p:sp>
        <p:nvSpPr>
          <p:cNvPr id="191" name="Содержимое 2"/>
          <p:cNvSpPr txBox="1"/>
          <p:nvPr/>
        </p:nvSpPr>
        <p:spPr>
          <a:xfrm>
            <a:off x="206097" y="922545"/>
            <a:ext cx="8731806" cy="656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defTabSz="804672">
              <a:lnSpc>
                <a:spcPct val="90000"/>
              </a:lnSpc>
              <a:defRPr sz="1760" b="1" cap="all">
                <a:solidFill>
                  <a:srgbClr val="8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>
                <a:solidFill>
                  <a:srgbClr val="A40000"/>
                </a:solidFill>
              </a:rPr>
              <a:t>В</a:t>
            </a:r>
            <a:r>
              <a:rPr cap="none" dirty="0">
                <a:solidFill>
                  <a:srgbClr val="A40000"/>
                </a:solidFill>
              </a:rPr>
              <a:t> </a:t>
            </a:r>
            <a:r>
              <a:rPr lang="ru-RU" cap="none" dirty="0" smtClean="0">
                <a:solidFill>
                  <a:srgbClr val="A40000"/>
                </a:solidFill>
              </a:rPr>
              <a:t>тарифах региональных </a:t>
            </a:r>
            <a:r>
              <a:rPr cap="none" dirty="0" smtClean="0">
                <a:solidFill>
                  <a:srgbClr val="A40000"/>
                </a:solidFill>
              </a:rPr>
              <a:t>операторов </a:t>
            </a:r>
            <a:r>
              <a:rPr cap="none" dirty="0">
                <a:solidFill>
                  <a:srgbClr val="A40000"/>
                </a:solidFill>
              </a:rPr>
              <a:t>не учтены затраты на обработку ТКО:</a:t>
            </a: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822960" y="60866"/>
            <a:ext cx="7543801" cy="762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521208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32" b="0" i="0" u="none" strike="noStrike" cap="none" spc="-81" baseline="0">
                <a:ln>
                  <a:noFill/>
                </a:ln>
                <a:solidFill>
                  <a:srgbClr val="404040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1pPr>
            <a:lvl2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ru-RU" sz="3600" b="1" dirty="0" smtClean="0">
                <a:latin typeface="Calibri Light"/>
                <a:cs typeface="Calibri Light"/>
              </a:rPr>
              <a:t>Анализ регионов</a:t>
            </a:r>
            <a:endParaRPr lang="ru-RU" sz="3600" b="1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679837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17500" y="214953"/>
            <a:ext cx="8733435" cy="587864"/>
          </a:xfrm>
        </p:spPr>
        <p:txBody>
          <a:bodyPr>
            <a:noAutofit/>
          </a:bodyPr>
          <a:lstStyle/>
          <a:p>
            <a:r>
              <a:rPr lang="ru-RU" sz="3600" dirty="0" smtClean="0"/>
              <a:t>Стандарт комплекса по переработке отходов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1794" y="919590"/>
            <a:ext cx="5973017" cy="3824326"/>
          </a:xfrm>
        </p:spPr>
        <p:txBody>
          <a:bodyPr>
            <a:normAutofit fontScale="62500" lnSpcReduction="20000"/>
          </a:bodyPr>
          <a:lstStyle/>
          <a:p>
            <a:pPr marL="12700">
              <a:lnSpc>
                <a:spcPct val="110000"/>
              </a:lnSpc>
              <a:spcBef>
                <a:spcPts val="1660"/>
              </a:spcBef>
              <a:tabLst>
                <a:tab pos="330835" algn="l"/>
              </a:tabLst>
            </a:pPr>
            <a:r>
              <a:rPr lang="ru-RU" sz="2600" spc="-10" dirty="0"/>
              <a:t>1. </a:t>
            </a:r>
            <a:r>
              <a:rPr lang="ru-RU" sz="3200" spc="-10" dirty="0">
                <a:solidFill>
                  <a:srgbClr val="A40000"/>
                </a:solidFill>
              </a:rPr>
              <a:t>Сортировка автоматического типа</a:t>
            </a:r>
            <a:r>
              <a:rPr lang="ru-RU" sz="2900" spc="-10" dirty="0">
                <a:solidFill>
                  <a:srgbClr val="A40000"/>
                </a:solidFill>
              </a:rPr>
              <a:t>:</a:t>
            </a:r>
            <a:endParaRPr lang="ru-RU" sz="2600" spc="-10" dirty="0">
              <a:solidFill>
                <a:srgbClr val="A40000"/>
              </a:solidFill>
            </a:endParaRPr>
          </a:p>
          <a:p>
            <a:pPr marL="720090" indent="-317500">
              <a:lnSpc>
                <a:spcPct val="100000"/>
              </a:lnSpc>
              <a:spcBef>
                <a:spcPts val="210"/>
              </a:spcBef>
              <a:buFont typeface="Verdana"/>
              <a:buChar char="-"/>
              <a:tabLst>
                <a:tab pos="720090" algn="l"/>
                <a:tab pos="720725" algn="l"/>
              </a:tabLst>
            </a:pPr>
            <a:r>
              <a:rPr lang="ru-RU" sz="2600" spc="-5" dirty="0">
                <a:solidFill>
                  <a:srgbClr val="414141"/>
                </a:solidFill>
              </a:rPr>
              <a:t>система</a:t>
            </a:r>
            <a:r>
              <a:rPr lang="ru-RU" sz="2600" spc="-10" dirty="0">
                <a:solidFill>
                  <a:srgbClr val="414141"/>
                </a:solidFill>
              </a:rPr>
              <a:t> </a:t>
            </a:r>
            <a:r>
              <a:rPr lang="ru-RU" sz="2600" spc="-5" dirty="0" err="1">
                <a:solidFill>
                  <a:srgbClr val="414141"/>
                </a:solidFill>
              </a:rPr>
              <a:t>конвееров</a:t>
            </a:r>
            <a:endParaRPr lang="ru-RU" sz="2600" dirty="0">
              <a:solidFill>
                <a:srgbClr val="414141"/>
              </a:solidFill>
            </a:endParaRPr>
          </a:p>
          <a:p>
            <a:pPr marL="720090" indent="-317500">
              <a:lnSpc>
                <a:spcPct val="100000"/>
              </a:lnSpc>
              <a:spcBef>
                <a:spcPts val="240"/>
              </a:spcBef>
              <a:buFont typeface="Verdana"/>
              <a:buChar char="-"/>
              <a:tabLst>
                <a:tab pos="720090" algn="l"/>
                <a:tab pos="720725" algn="l"/>
              </a:tabLst>
            </a:pPr>
            <a:r>
              <a:rPr lang="ru-RU" sz="2600" spc="-20" dirty="0" err="1">
                <a:solidFill>
                  <a:srgbClr val="414141"/>
                </a:solidFill>
              </a:rPr>
              <a:t>разрыватель</a:t>
            </a:r>
            <a:r>
              <a:rPr lang="ru-RU" sz="2600" spc="-10" dirty="0">
                <a:solidFill>
                  <a:srgbClr val="414141"/>
                </a:solidFill>
              </a:rPr>
              <a:t> </a:t>
            </a:r>
            <a:r>
              <a:rPr lang="ru-RU" sz="2600" spc="-15" dirty="0">
                <a:solidFill>
                  <a:srgbClr val="414141"/>
                </a:solidFill>
              </a:rPr>
              <a:t>пакетов</a:t>
            </a:r>
            <a:endParaRPr lang="ru-RU" sz="2600" dirty="0">
              <a:solidFill>
                <a:srgbClr val="414141"/>
              </a:solidFill>
            </a:endParaRPr>
          </a:p>
          <a:p>
            <a:pPr marL="720090" indent="-317500">
              <a:lnSpc>
                <a:spcPct val="100000"/>
              </a:lnSpc>
              <a:spcBef>
                <a:spcPts val="240"/>
              </a:spcBef>
              <a:buFont typeface="Verdana"/>
              <a:buChar char="-"/>
              <a:tabLst>
                <a:tab pos="720090" algn="l"/>
                <a:tab pos="720725" algn="l"/>
              </a:tabLst>
            </a:pPr>
            <a:r>
              <a:rPr lang="ru-RU" sz="2600" dirty="0">
                <a:solidFill>
                  <a:srgbClr val="414141"/>
                </a:solidFill>
              </a:rPr>
              <a:t>магнитный </a:t>
            </a:r>
            <a:r>
              <a:rPr lang="ru-RU" sz="2600" spc="-10" dirty="0">
                <a:solidFill>
                  <a:srgbClr val="414141"/>
                </a:solidFill>
              </a:rPr>
              <a:t>сепаратор </a:t>
            </a:r>
            <a:r>
              <a:rPr lang="ru-RU" sz="2600" spc="-20" dirty="0">
                <a:solidFill>
                  <a:srgbClr val="414141"/>
                </a:solidFill>
              </a:rPr>
              <a:t>(отделение</a:t>
            </a:r>
            <a:r>
              <a:rPr lang="ru-RU" sz="2600" spc="-15" dirty="0">
                <a:solidFill>
                  <a:srgbClr val="414141"/>
                </a:solidFill>
              </a:rPr>
              <a:t> </a:t>
            </a:r>
            <a:r>
              <a:rPr lang="ru-RU" sz="2600" spc="-10" dirty="0">
                <a:solidFill>
                  <a:srgbClr val="414141"/>
                </a:solidFill>
              </a:rPr>
              <a:t>металлов)</a:t>
            </a:r>
            <a:endParaRPr lang="ru-RU" sz="2600" dirty="0">
              <a:solidFill>
                <a:srgbClr val="414141"/>
              </a:solidFill>
            </a:endParaRPr>
          </a:p>
          <a:p>
            <a:pPr marL="720090" indent="-317500">
              <a:lnSpc>
                <a:spcPct val="100000"/>
              </a:lnSpc>
              <a:spcBef>
                <a:spcPts val="240"/>
              </a:spcBef>
              <a:buFont typeface="Verdana"/>
              <a:buChar char="-"/>
              <a:tabLst>
                <a:tab pos="720090" algn="l"/>
                <a:tab pos="720725" algn="l"/>
              </a:tabLst>
            </a:pPr>
            <a:r>
              <a:rPr lang="ru-RU" sz="2600" spc="-10" dirty="0">
                <a:solidFill>
                  <a:srgbClr val="414141"/>
                </a:solidFill>
              </a:rPr>
              <a:t>баллистический сепаратор </a:t>
            </a:r>
            <a:r>
              <a:rPr lang="ru-RU" sz="2600" spc="-25" dirty="0">
                <a:solidFill>
                  <a:srgbClr val="414141"/>
                </a:solidFill>
              </a:rPr>
              <a:t>(разделитель </a:t>
            </a:r>
            <a:r>
              <a:rPr lang="ru-RU" sz="2600" dirty="0">
                <a:solidFill>
                  <a:srgbClr val="414141"/>
                </a:solidFill>
              </a:rPr>
              <a:t>по </a:t>
            </a:r>
            <a:r>
              <a:rPr lang="ru-RU" sz="2600" spc="-10" dirty="0">
                <a:solidFill>
                  <a:srgbClr val="414141"/>
                </a:solidFill>
              </a:rPr>
              <a:t>физ.</a:t>
            </a:r>
            <a:r>
              <a:rPr lang="ru-RU" sz="2600" spc="15" dirty="0">
                <a:solidFill>
                  <a:srgbClr val="414141"/>
                </a:solidFill>
              </a:rPr>
              <a:t> </a:t>
            </a:r>
            <a:r>
              <a:rPr lang="ru-RU" sz="2600" spc="-5" dirty="0">
                <a:solidFill>
                  <a:srgbClr val="414141"/>
                </a:solidFill>
              </a:rPr>
              <a:t>свойствам)</a:t>
            </a:r>
            <a:endParaRPr lang="ru-RU" sz="2600" dirty="0">
              <a:solidFill>
                <a:srgbClr val="414141"/>
              </a:solidFill>
            </a:endParaRPr>
          </a:p>
          <a:p>
            <a:pPr marL="720090" indent="-317500">
              <a:lnSpc>
                <a:spcPct val="100000"/>
              </a:lnSpc>
              <a:spcBef>
                <a:spcPts val="240"/>
              </a:spcBef>
              <a:buFont typeface="Verdana"/>
              <a:buChar char="-"/>
              <a:tabLst>
                <a:tab pos="720090" algn="l"/>
                <a:tab pos="720725" algn="l"/>
              </a:tabLst>
            </a:pPr>
            <a:r>
              <a:rPr lang="ru-RU" sz="2600" spc="-5" dirty="0">
                <a:solidFill>
                  <a:srgbClr val="414141"/>
                </a:solidFill>
              </a:rPr>
              <a:t>оптический</a:t>
            </a:r>
            <a:r>
              <a:rPr lang="ru-RU" sz="2600" spc="-15" dirty="0">
                <a:solidFill>
                  <a:srgbClr val="414141"/>
                </a:solidFill>
              </a:rPr>
              <a:t> </a:t>
            </a:r>
            <a:r>
              <a:rPr lang="ru-RU" sz="2600" spc="-10" dirty="0">
                <a:solidFill>
                  <a:srgbClr val="414141"/>
                </a:solidFill>
              </a:rPr>
              <a:t>сепаратор</a:t>
            </a:r>
            <a:endParaRPr lang="ru-RU" sz="2600" dirty="0">
              <a:solidFill>
                <a:srgbClr val="414141"/>
              </a:solidFill>
            </a:endParaRPr>
          </a:p>
          <a:p>
            <a:pPr marL="720090" indent="-317500">
              <a:lnSpc>
                <a:spcPct val="100000"/>
              </a:lnSpc>
              <a:spcBef>
                <a:spcPts val="240"/>
              </a:spcBef>
              <a:buFont typeface="Verdana"/>
              <a:buChar char="-"/>
              <a:tabLst>
                <a:tab pos="720090" algn="l"/>
                <a:tab pos="720725" algn="l"/>
              </a:tabLst>
            </a:pPr>
            <a:r>
              <a:rPr lang="ru-RU" sz="2600" spc="-5" dirty="0">
                <a:solidFill>
                  <a:srgbClr val="414141"/>
                </a:solidFill>
              </a:rPr>
              <a:t>выборочный</a:t>
            </a:r>
            <a:r>
              <a:rPr lang="ru-RU" sz="2600" spc="-15" dirty="0">
                <a:solidFill>
                  <a:srgbClr val="414141"/>
                </a:solidFill>
              </a:rPr>
              <a:t> </a:t>
            </a:r>
            <a:r>
              <a:rPr lang="ru-RU" sz="2600" spc="-5" dirty="0">
                <a:solidFill>
                  <a:srgbClr val="414141"/>
                </a:solidFill>
              </a:rPr>
              <a:t>пресс</a:t>
            </a:r>
            <a:endParaRPr lang="ru-RU" sz="2600" dirty="0">
              <a:solidFill>
                <a:srgbClr val="414141"/>
              </a:solidFill>
            </a:endParaRPr>
          </a:p>
          <a:p>
            <a:pPr marL="720090" indent="-317500">
              <a:lnSpc>
                <a:spcPct val="100000"/>
              </a:lnSpc>
              <a:spcBef>
                <a:spcPts val="240"/>
              </a:spcBef>
              <a:buFont typeface="Verdana"/>
              <a:buChar char="-"/>
              <a:tabLst>
                <a:tab pos="720090" algn="l"/>
                <a:tab pos="720725" algn="l"/>
              </a:tabLst>
            </a:pPr>
            <a:r>
              <a:rPr lang="ru-RU" sz="2600" spc="-25" dirty="0" err="1">
                <a:solidFill>
                  <a:srgbClr val="414141"/>
                </a:solidFill>
              </a:rPr>
              <a:t>измельчитель</a:t>
            </a:r>
            <a:r>
              <a:rPr lang="ru-RU" sz="2600" spc="-25" dirty="0">
                <a:solidFill>
                  <a:srgbClr val="414141"/>
                </a:solidFill>
              </a:rPr>
              <a:t> </a:t>
            </a:r>
            <a:r>
              <a:rPr lang="ru-RU" sz="2600" spc="-10" dirty="0">
                <a:solidFill>
                  <a:srgbClr val="414141"/>
                </a:solidFill>
              </a:rPr>
              <a:t>крупногабаритных</a:t>
            </a:r>
            <a:r>
              <a:rPr lang="ru-RU" sz="2600" spc="10" dirty="0">
                <a:solidFill>
                  <a:srgbClr val="414141"/>
                </a:solidFill>
              </a:rPr>
              <a:t> </a:t>
            </a:r>
            <a:r>
              <a:rPr lang="ru-RU" sz="2600" spc="-20" dirty="0" smtClean="0">
                <a:solidFill>
                  <a:srgbClr val="414141"/>
                </a:solidFill>
              </a:rPr>
              <a:t>отходов</a:t>
            </a:r>
            <a:endParaRPr lang="ru-RU" sz="2600" dirty="0">
              <a:solidFill>
                <a:srgbClr val="414141"/>
              </a:solidFill>
            </a:endParaRPr>
          </a:p>
          <a:p>
            <a:pPr marL="12700">
              <a:lnSpc>
                <a:spcPct val="110000"/>
              </a:lnSpc>
              <a:spcBef>
                <a:spcPts val="240"/>
              </a:spcBef>
              <a:tabLst>
                <a:tab pos="387985" algn="l"/>
              </a:tabLst>
            </a:pPr>
            <a:r>
              <a:rPr lang="ru-RU" sz="2600" spc="-10" dirty="0"/>
              <a:t>2. </a:t>
            </a:r>
            <a:r>
              <a:rPr lang="ru-RU" sz="3200" spc="-10" dirty="0">
                <a:solidFill>
                  <a:srgbClr val="A40000"/>
                </a:solidFill>
              </a:rPr>
              <a:t>Сепаратор органических </a:t>
            </a:r>
            <a:r>
              <a:rPr lang="ru-RU" sz="3200" spc="-20" dirty="0">
                <a:solidFill>
                  <a:srgbClr val="A40000"/>
                </a:solidFill>
              </a:rPr>
              <a:t>отходов </a:t>
            </a:r>
            <a:r>
              <a:rPr lang="ru-RU" sz="2600" spc="-15" dirty="0"/>
              <a:t>(барабан </a:t>
            </a:r>
            <a:r>
              <a:rPr lang="ru-RU" sz="2600" spc="-10" dirty="0"/>
              <a:t>либо</a:t>
            </a:r>
            <a:r>
              <a:rPr lang="ru-RU" sz="2600" spc="55" dirty="0"/>
              <a:t> </a:t>
            </a:r>
            <a:r>
              <a:rPr lang="ru-RU" sz="2600" spc="-5" dirty="0"/>
              <a:t>дисковый</a:t>
            </a:r>
            <a:r>
              <a:rPr lang="ru-RU" sz="2600" spc="-5" dirty="0" smtClean="0"/>
              <a:t>)</a:t>
            </a:r>
            <a:endParaRPr lang="ru-RU" sz="2600" dirty="0"/>
          </a:p>
          <a:p>
            <a:pPr marL="12700">
              <a:lnSpc>
                <a:spcPct val="110000"/>
              </a:lnSpc>
              <a:spcBef>
                <a:spcPts val="240"/>
              </a:spcBef>
              <a:tabLst>
                <a:tab pos="387985" algn="l"/>
              </a:tabLst>
            </a:pPr>
            <a:r>
              <a:rPr lang="ru-RU" sz="2600" spc="-5" dirty="0" smtClean="0"/>
              <a:t>3</a:t>
            </a:r>
            <a:r>
              <a:rPr lang="ru-RU" sz="2600" spc="-5" dirty="0"/>
              <a:t>. </a:t>
            </a:r>
            <a:r>
              <a:rPr lang="ru-RU" sz="3200" spc="-5" dirty="0">
                <a:solidFill>
                  <a:srgbClr val="A40000"/>
                </a:solidFill>
              </a:rPr>
              <a:t>Компостирование </a:t>
            </a:r>
            <a:r>
              <a:rPr lang="ru-RU" sz="2600" spc="-5" dirty="0"/>
              <a:t>органической </a:t>
            </a:r>
            <a:r>
              <a:rPr lang="ru-RU" sz="2600" spc="-10" dirty="0" smtClean="0"/>
              <a:t>фракции - </a:t>
            </a:r>
            <a:r>
              <a:rPr lang="ru-RU" sz="2600" spc="-5" dirty="0" smtClean="0"/>
              <a:t>туннельный </a:t>
            </a:r>
            <a:r>
              <a:rPr lang="ru-RU" sz="2600" dirty="0"/>
              <a:t>способ </a:t>
            </a:r>
            <a:r>
              <a:rPr lang="ru-RU" sz="2600" spc="-5" dirty="0" smtClean="0"/>
              <a:t>компостирования, </a:t>
            </a:r>
            <a:r>
              <a:rPr lang="ru-RU" sz="2600" dirty="0" smtClean="0"/>
              <a:t>камерное </a:t>
            </a:r>
            <a:r>
              <a:rPr lang="ru-RU" sz="2600" spc="-5" dirty="0"/>
              <a:t>компостирование или компостирование </a:t>
            </a:r>
            <a:r>
              <a:rPr lang="ru-RU" sz="2600" dirty="0"/>
              <a:t>в </a:t>
            </a:r>
            <a:r>
              <a:rPr lang="ru-RU" sz="2600" dirty="0" smtClean="0"/>
              <a:t>мешках, </a:t>
            </a:r>
            <a:r>
              <a:rPr lang="ru-RU" sz="2600" spc="-10" dirty="0"/>
              <a:t>бактериальная </a:t>
            </a:r>
            <a:r>
              <a:rPr lang="ru-RU" sz="2600" spc="-5" dirty="0"/>
              <a:t>обработка,</a:t>
            </a:r>
            <a:r>
              <a:rPr lang="ru-RU" sz="2600" dirty="0"/>
              <a:t> </a:t>
            </a:r>
            <a:r>
              <a:rPr lang="ru-RU" sz="2600" spc="5" dirty="0" smtClean="0"/>
              <a:t>сушка</a:t>
            </a:r>
            <a:endParaRPr lang="ru-RU" sz="2600" dirty="0"/>
          </a:p>
          <a:p>
            <a:pPr marL="12700">
              <a:lnSpc>
                <a:spcPct val="110000"/>
              </a:lnSpc>
              <a:spcBef>
                <a:spcPts val="240"/>
              </a:spcBef>
              <a:tabLst>
                <a:tab pos="387985" algn="l"/>
              </a:tabLst>
            </a:pPr>
            <a:r>
              <a:rPr lang="ru-RU" sz="2600" spc="-5" dirty="0" smtClean="0"/>
              <a:t>4</a:t>
            </a:r>
            <a:r>
              <a:rPr lang="ru-RU" sz="2600" spc="-5" dirty="0"/>
              <a:t>. </a:t>
            </a:r>
            <a:r>
              <a:rPr lang="ru-RU" sz="3200" spc="-5" dirty="0">
                <a:solidFill>
                  <a:srgbClr val="A40000"/>
                </a:solidFill>
              </a:rPr>
              <a:t>Система контроля </a:t>
            </a:r>
            <a:r>
              <a:rPr lang="ru-RU" sz="3200" dirty="0">
                <a:solidFill>
                  <a:srgbClr val="A40000"/>
                </a:solidFill>
              </a:rPr>
              <a:t>доступа </a:t>
            </a:r>
            <a:r>
              <a:rPr lang="ru-RU" sz="2600" dirty="0"/>
              <a:t>на </a:t>
            </a:r>
            <a:r>
              <a:rPr lang="ru-RU" sz="2600" spc="-10" dirty="0"/>
              <a:t>объект </a:t>
            </a:r>
            <a:r>
              <a:rPr lang="ru-RU" sz="2600" dirty="0"/>
              <a:t>с </a:t>
            </a:r>
            <a:r>
              <a:rPr lang="ru-RU" sz="2600" spc="-15" dirty="0"/>
              <a:t>передачей </a:t>
            </a:r>
            <a:r>
              <a:rPr lang="ru-RU" sz="2600" dirty="0"/>
              <a:t>данных о </a:t>
            </a:r>
            <a:r>
              <a:rPr lang="ru-RU" sz="2600" spc="-5" dirty="0"/>
              <a:t>посещениях </a:t>
            </a:r>
            <a:r>
              <a:rPr lang="ru-RU" sz="2600" dirty="0"/>
              <a:t>и </a:t>
            </a:r>
            <a:r>
              <a:rPr lang="ru-RU" sz="2600" spc="-10" dirty="0" smtClean="0"/>
              <a:t>балансе </a:t>
            </a:r>
            <a:r>
              <a:rPr lang="ru-RU" sz="2600" spc="-5" dirty="0"/>
              <a:t>масс </a:t>
            </a:r>
            <a:endParaRPr lang="ru-RU" sz="2600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74812" y="1035910"/>
            <a:ext cx="2378576" cy="584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Сортировка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 smtClean="0"/>
              <a:t>20% полезных фракций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4811" y="2111696"/>
            <a:ext cx="2378577" cy="584773"/>
          </a:xfrm>
          <a:prstGeom prst="rect">
            <a:avLst/>
          </a:prstGeom>
          <a:solidFill>
            <a:srgbClr val="EBF5D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Компостирование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/>
              <a:t>3</a:t>
            </a:r>
            <a:r>
              <a:rPr lang="ru-RU" sz="1400" dirty="0" smtClean="0"/>
              <a:t>0% органических фракций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4811" y="3228794"/>
            <a:ext cx="2378576" cy="800217"/>
          </a:xfrm>
          <a:prstGeom prst="rect">
            <a:avLst/>
          </a:prstGeom>
          <a:solidFill>
            <a:srgbClr val="EBF5D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Захоронение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 smtClean="0"/>
              <a:t>50% хвостов </a:t>
            </a:r>
            <a:endParaRPr lang="en-US" sz="1400" dirty="0" smtClean="0"/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 smtClean="0"/>
              <a:t>(20% при производстве </a:t>
            </a:r>
            <a:r>
              <a:rPr lang="en-US" sz="1400" dirty="0" smtClean="0"/>
              <a:t>RDF</a:t>
            </a:r>
            <a:r>
              <a:rPr lang="ru-RU" sz="1400" dirty="0" smtClean="0"/>
              <a:t>)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7482092" y="1620683"/>
            <a:ext cx="321163" cy="349867"/>
          </a:xfrm>
          <a:prstGeom prst="downArrow">
            <a:avLst/>
          </a:prstGeom>
          <a:solidFill>
            <a:srgbClr val="FFFFFF"/>
          </a:solidFill>
          <a:ln w="15875" cap="flat">
            <a:solidFill>
              <a:schemeClr val="accent1"/>
            </a:solidFill>
            <a:prstDash val="solid"/>
            <a:round/>
          </a:ln>
          <a:effectLst>
            <a:outerShdw blurRad="38100" dist="25400" dir="27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482092" y="2696469"/>
            <a:ext cx="321163" cy="349867"/>
          </a:xfrm>
          <a:prstGeom prst="downArrow">
            <a:avLst/>
          </a:prstGeom>
          <a:solidFill>
            <a:srgbClr val="FFFFFF"/>
          </a:solidFill>
          <a:ln w="15875" cap="flat">
            <a:solidFill>
              <a:schemeClr val="accent1"/>
            </a:solidFill>
            <a:prstDash val="solid"/>
            <a:round/>
          </a:ln>
          <a:effectLst>
            <a:outerShdw blurRad="38100" dist="25400" dir="27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0620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84"/>
          <p:cNvSpPr txBox="1"/>
          <p:nvPr/>
        </p:nvSpPr>
        <p:spPr>
          <a:xfrm>
            <a:off x="513639" y="844689"/>
            <a:ext cx="2685348" cy="37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r>
              <a:rPr b="0" dirty="0">
                <a:solidFill>
                  <a:srgbClr val="A40000"/>
                </a:solidFill>
              </a:rPr>
              <a:t>ТАРИФ РЕГ.ОПЕРАТОРА</a:t>
            </a:r>
          </a:p>
        </p:txBody>
      </p:sp>
      <p:sp>
        <p:nvSpPr>
          <p:cNvPr id="8" name="Транспортирование отходов и сбыт услуги РО…"/>
          <p:cNvSpPr txBox="1"/>
          <p:nvPr/>
        </p:nvSpPr>
        <p:spPr>
          <a:xfrm>
            <a:off x="382523" y="1210812"/>
            <a:ext cx="2926731" cy="1169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ctr">
            <a:spAutoFit/>
          </a:bodyPr>
          <a:lstStyle/>
          <a:p>
            <a:pPr algn="ctr">
              <a:defRPr sz="1400" b="1">
                <a:solidFill>
                  <a:srgbClr val="535353"/>
                </a:solidFill>
              </a:defRPr>
            </a:pPr>
            <a:r>
              <a:rPr sz="1400" dirty="0"/>
              <a:t>Транспортирование отходов и сбыт услуги РО </a:t>
            </a:r>
          </a:p>
          <a:p>
            <a:pPr algn="ctr">
              <a:defRPr sz="1400">
                <a:solidFill>
                  <a:srgbClr val="535353"/>
                </a:solidFill>
              </a:defRPr>
            </a:pPr>
            <a:r>
              <a:rPr dirty="0"/>
              <a:t>(договорная, претенциозная работа, агентирование, администрирование платежей)</a:t>
            </a:r>
          </a:p>
        </p:txBody>
      </p:sp>
      <p:sp>
        <p:nvSpPr>
          <p:cNvPr id="9" name="Shape 487"/>
          <p:cNvSpPr txBox="1"/>
          <p:nvPr/>
        </p:nvSpPr>
        <p:spPr>
          <a:xfrm>
            <a:off x="349970" y="2612785"/>
            <a:ext cx="3076584" cy="1146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135354" indent="-135354">
              <a:buClr>
                <a:srgbClr val="A40000"/>
              </a:buClr>
              <a:buSzPct val="150000"/>
              <a:buChar char="•"/>
              <a:defRPr sz="1400">
                <a:solidFill>
                  <a:srgbClr val="535353"/>
                </a:solidFill>
              </a:defRPr>
            </a:pPr>
            <a:r>
              <a:rPr lang="ru-RU" dirty="0" smtClean="0"/>
              <a:t>Покупка контейнеров</a:t>
            </a:r>
            <a:endParaRPr dirty="0"/>
          </a:p>
          <a:p>
            <a:pPr marL="135354" indent="-135354">
              <a:buClr>
                <a:srgbClr val="A40000"/>
              </a:buClr>
              <a:buSzPct val="150000"/>
              <a:buChar char="•"/>
              <a:defRPr sz="1400">
                <a:solidFill>
                  <a:srgbClr val="535353"/>
                </a:solidFill>
              </a:defRPr>
            </a:pPr>
            <a:r>
              <a:rPr dirty="0" smtClean="0"/>
              <a:t>Обеспечение </a:t>
            </a:r>
            <a:r>
              <a:rPr dirty="0"/>
              <a:t>данными в «АИС отходы» (оснащение мест сбора и транспортных средств системой электронного слежения и контроля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11" name="Shape 489"/>
          <p:cNvSpPr txBox="1"/>
          <p:nvPr/>
        </p:nvSpPr>
        <p:spPr>
          <a:xfrm>
            <a:off x="4192851" y="844689"/>
            <a:ext cx="2163922" cy="37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>
              <a:defRPr sz="2000" b="1">
                <a:solidFill>
                  <a:srgbClr val="C00000"/>
                </a:solidFill>
              </a:defRPr>
            </a:lvl1pPr>
          </a:lstStyle>
          <a:p>
            <a:r>
              <a:rPr b="0" dirty="0">
                <a:solidFill>
                  <a:srgbClr val="A40000"/>
                </a:solidFill>
              </a:rPr>
              <a:t>ТАРИФ ПОЛИГОНА</a:t>
            </a:r>
          </a:p>
        </p:txBody>
      </p:sp>
      <p:sp>
        <p:nvSpPr>
          <p:cNvPr id="16" name="Shape 496"/>
          <p:cNvSpPr/>
          <p:nvPr/>
        </p:nvSpPr>
        <p:spPr>
          <a:xfrm>
            <a:off x="6529862" y="2447925"/>
            <a:ext cx="507563" cy="0"/>
          </a:xfrm>
          <a:prstGeom prst="line">
            <a:avLst/>
          </a:prstGeom>
          <a:ln w="114300">
            <a:solidFill>
              <a:srgbClr val="535353"/>
            </a:solidFill>
          </a:ln>
        </p:spPr>
        <p:txBody>
          <a:bodyPr lIns="34289" tIns="34289" rIns="34289" bIns="34289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7" name="Shape 497"/>
          <p:cNvSpPr/>
          <p:nvPr/>
        </p:nvSpPr>
        <p:spPr>
          <a:xfrm>
            <a:off x="6529862" y="2695575"/>
            <a:ext cx="507563" cy="0"/>
          </a:xfrm>
          <a:prstGeom prst="line">
            <a:avLst/>
          </a:prstGeom>
          <a:ln w="114300">
            <a:solidFill>
              <a:srgbClr val="535353"/>
            </a:solidFill>
          </a:ln>
        </p:spPr>
        <p:txBody>
          <a:bodyPr lIns="34289" tIns="34289" rIns="34289" bIns="34289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9" name="Овал"/>
          <p:cNvSpPr/>
          <p:nvPr/>
        </p:nvSpPr>
        <p:spPr>
          <a:xfrm>
            <a:off x="7133999" y="1689100"/>
            <a:ext cx="1735361" cy="1626102"/>
          </a:xfrm>
          <a:prstGeom prst="ellipse">
            <a:avLst/>
          </a:prstGeom>
          <a:solidFill>
            <a:srgbClr val="FFFFFF"/>
          </a:solidFill>
          <a:ln w="38100" cap="flat">
            <a:solidFill>
              <a:srgbClr val="C00000"/>
            </a:solidFill>
            <a:custDash>
              <a:ds d="600000" sp="600000"/>
            </a:custDash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 sz="2200" b="1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21" name="Shape 494"/>
          <p:cNvSpPr/>
          <p:nvPr/>
        </p:nvSpPr>
        <p:spPr>
          <a:xfrm flipV="1">
            <a:off x="3753474" y="2252214"/>
            <a:ext cx="1" cy="662532"/>
          </a:xfrm>
          <a:prstGeom prst="line">
            <a:avLst/>
          </a:prstGeom>
          <a:ln w="114300">
            <a:solidFill>
              <a:srgbClr val="535353"/>
            </a:solidFill>
          </a:ln>
        </p:spPr>
        <p:txBody>
          <a:bodyPr lIns="34289" tIns="34289" rIns="34289" bIns="34289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2" name="Shape 495"/>
          <p:cNvSpPr/>
          <p:nvPr/>
        </p:nvSpPr>
        <p:spPr>
          <a:xfrm>
            <a:off x="3426554" y="2571750"/>
            <a:ext cx="635408" cy="0"/>
          </a:xfrm>
          <a:prstGeom prst="line">
            <a:avLst/>
          </a:prstGeom>
          <a:ln w="114300">
            <a:solidFill>
              <a:srgbClr val="535353"/>
            </a:solidFill>
          </a:ln>
        </p:spPr>
        <p:txBody>
          <a:bodyPr lIns="34289" tIns="34289" rIns="34289" bIns="34289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" name="Название 1"/>
          <p:cNvSpPr txBox="1">
            <a:spLocks noGrp="1"/>
          </p:cNvSpPr>
          <p:nvPr>
            <p:ph type="title"/>
          </p:nvPr>
        </p:nvSpPr>
        <p:spPr>
          <a:xfrm>
            <a:off x="822960" y="60866"/>
            <a:ext cx="7543801" cy="762284"/>
          </a:xfrm>
          <a:prstGeom prst="rect">
            <a:avLst/>
          </a:prstGeom>
        </p:spPr>
        <p:txBody>
          <a:bodyPr>
            <a:normAutofit/>
          </a:bodyPr>
          <a:lstStyle>
            <a:lvl1pPr defTabSz="521208">
              <a:defRPr sz="3932" spc="-8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ru-RU" sz="3600" dirty="0" smtClean="0">
                <a:latin typeface="Calibri Light"/>
                <a:cs typeface="Calibri Light"/>
              </a:rPr>
              <a:t>Что включить в тариф </a:t>
            </a:r>
            <a:r>
              <a:rPr lang="ru-RU" sz="3600" dirty="0" err="1" smtClean="0">
                <a:latin typeface="Calibri Light"/>
                <a:cs typeface="Calibri Light"/>
              </a:rPr>
              <a:t>регоператора</a:t>
            </a:r>
            <a:r>
              <a:rPr lang="ru-RU" sz="3600" dirty="0" smtClean="0">
                <a:latin typeface="Calibri Light"/>
                <a:cs typeface="Calibri Light"/>
              </a:rPr>
              <a:t>?</a:t>
            </a:r>
            <a:endParaRPr sz="3600" dirty="0">
              <a:latin typeface="Calibri Light"/>
              <a:cs typeface="Calibri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75535" y="2206823"/>
            <a:ext cx="169382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Предельный тариф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61962" y="1210812"/>
            <a:ext cx="2448136" cy="3831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414141"/>
                </a:solidFill>
              </a:rPr>
              <a:t>Капитальные и операционные затраты на </a:t>
            </a:r>
            <a:r>
              <a:rPr lang="ru-RU" sz="1600" dirty="0" smtClean="0">
                <a:solidFill>
                  <a:srgbClr val="414141"/>
                </a:solidFill>
              </a:rPr>
              <a:t>сортировку</a:t>
            </a:r>
            <a:endParaRPr lang="ru-RU" sz="1600" dirty="0">
              <a:solidFill>
                <a:srgbClr val="414141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414141"/>
                </a:solidFill>
              </a:rPr>
              <a:t>Капитальные и операционные затраты на </a:t>
            </a:r>
            <a:r>
              <a:rPr lang="ru-RU" sz="1600" dirty="0" smtClean="0">
                <a:solidFill>
                  <a:srgbClr val="414141"/>
                </a:solidFill>
              </a:rPr>
              <a:t>компостирование</a:t>
            </a:r>
            <a:endParaRPr lang="ru-RU" sz="1600" dirty="0">
              <a:solidFill>
                <a:srgbClr val="414141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414141"/>
                </a:solidFill>
              </a:rPr>
              <a:t>Капитальные и операционные затраты на RDF-</a:t>
            </a:r>
            <a:r>
              <a:rPr lang="ru-RU" sz="1600" dirty="0" smtClean="0">
                <a:solidFill>
                  <a:srgbClr val="414141"/>
                </a:solidFill>
              </a:rPr>
              <a:t>топливо</a:t>
            </a:r>
            <a:endParaRPr lang="ru-RU" sz="1600" dirty="0">
              <a:solidFill>
                <a:srgbClr val="414141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414141"/>
                </a:solidFill>
              </a:rPr>
              <a:t>Капитальные и операционные затраты на захоронение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0337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Название 1"/>
          <p:cNvSpPr txBox="1">
            <a:spLocks noGrp="1"/>
          </p:cNvSpPr>
          <p:nvPr>
            <p:ph type="title"/>
          </p:nvPr>
        </p:nvSpPr>
        <p:spPr>
          <a:xfrm>
            <a:off x="822960" y="60866"/>
            <a:ext cx="7543801" cy="762284"/>
          </a:xfrm>
          <a:prstGeom prst="rect">
            <a:avLst/>
          </a:prstGeom>
        </p:spPr>
        <p:txBody>
          <a:bodyPr>
            <a:normAutofit/>
          </a:bodyPr>
          <a:lstStyle>
            <a:lvl1pPr defTabSz="521208">
              <a:defRPr sz="3932" spc="-8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ru-RU" sz="3600" b="1" dirty="0">
                <a:solidFill>
                  <a:srgbClr val="C00000"/>
                </a:solidFill>
                <a:latin typeface="Calibri Light"/>
                <a:cs typeface="Calibri Light"/>
              </a:rPr>
              <a:t>До начала </a:t>
            </a:r>
            <a:r>
              <a:rPr sz="3600" b="1" dirty="0">
                <a:solidFill>
                  <a:srgbClr val="C00000"/>
                </a:solidFill>
                <a:latin typeface="Calibri Light"/>
                <a:cs typeface="Calibri Light"/>
              </a:rPr>
              <a:t>реформы</a:t>
            </a:r>
          </a:p>
        </p:txBody>
      </p:sp>
      <p:sp>
        <p:nvSpPr>
          <p:cNvPr id="142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247650" y="961562"/>
            <a:ext cx="8562975" cy="371782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SzPct val="150000"/>
              <a:buFont typeface="Wingdings" charset="2"/>
              <a:buChar char="ü"/>
            </a:pPr>
            <a:r>
              <a:rPr lang="ru-RU" dirty="0"/>
              <a:t> </a:t>
            </a:r>
            <a:r>
              <a:rPr lang="ru-RU" dirty="0" smtClean="0"/>
              <a:t> 11 </a:t>
            </a:r>
            <a:r>
              <a:rPr lang="ru-RU" dirty="0"/>
              <a:t>млн тонн ТКО в год</a:t>
            </a:r>
          </a:p>
          <a:p>
            <a:pPr>
              <a:buClr>
                <a:srgbClr val="C00000"/>
              </a:buClr>
              <a:buSzPct val="150000"/>
              <a:buFont typeface="Wingdings" charset="2"/>
              <a:buChar char="ü"/>
            </a:pPr>
            <a:r>
              <a:rPr lang="ru-RU" dirty="0"/>
              <a:t> </a:t>
            </a:r>
            <a:r>
              <a:rPr lang="ru-RU" dirty="0" smtClean="0"/>
              <a:t> Более </a:t>
            </a:r>
            <a:r>
              <a:rPr lang="ru-RU" dirty="0"/>
              <a:t>95% отходов </a:t>
            </a:r>
            <a:r>
              <a:rPr lang="ru-RU" dirty="0" err="1"/>
              <a:t>захораниваются</a:t>
            </a:r>
            <a:endParaRPr lang="ru-RU" dirty="0"/>
          </a:p>
          <a:p>
            <a:pPr>
              <a:buClr>
                <a:srgbClr val="C00000"/>
              </a:buClr>
              <a:buSzPct val="150000"/>
              <a:buFont typeface="Wingdings" charset="2"/>
              <a:buChar char="ü"/>
            </a:pPr>
            <a:r>
              <a:rPr lang="ru-RU" dirty="0"/>
              <a:t> </a:t>
            </a:r>
            <a:r>
              <a:rPr lang="ru-RU" dirty="0" smtClean="0"/>
              <a:t> 2,5 </a:t>
            </a:r>
            <a:r>
              <a:rPr lang="ru-RU" dirty="0"/>
              <a:t>млн тонн ТКО </a:t>
            </a:r>
            <a:r>
              <a:rPr lang="ru-RU" dirty="0" err="1"/>
              <a:t>захоранивается</a:t>
            </a:r>
            <a:r>
              <a:rPr lang="ru-RU" dirty="0"/>
              <a:t> по </a:t>
            </a:r>
            <a:r>
              <a:rPr lang="ru-RU" dirty="0" smtClean="0"/>
              <a:t>документам, остальное </a:t>
            </a:r>
            <a:r>
              <a:rPr lang="ru-RU" dirty="0"/>
              <a:t>– нелегально. </a:t>
            </a:r>
          </a:p>
          <a:p>
            <a:pPr>
              <a:buClr>
                <a:srgbClr val="C00000"/>
              </a:buClr>
              <a:buSzPct val="150000"/>
              <a:buFont typeface="Wingdings" charset="2"/>
              <a:buChar char="ü"/>
            </a:pPr>
            <a:r>
              <a:rPr lang="ru-RU" dirty="0"/>
              <a:t> </a:t>
            </a:r>
            <a:r>
              <a:rPr lang="ru-RU" dirty="0" smtClean="0"/>
              <a:t> 39 </a:t>
            </a:r>
            <a:r>
              <a:rPr lang="ru-RU" dirty="0"/>
              <a:t>полигонов, из них 60% исчерпали </a:t>
            </a:r>
            <a:r>
              <a:rPr lang="ru-RU" dirty="0" smtClean="0"/>
              <a:t>мощности, на </a:t>
            </a:r>
            <a:r>
              <a:rPr lang="ru-RU" dirty="0"/>
              <a:t>остальных - не соблюдаются требования к эксплуатации</a:t>
            </a:r>
          </a:p>
          <a:p>
            <a:pPr>
              <a:buClr>
                <a:srgbClr val="C00000"/>
              </a:buClr>
              <a:buSzPct val="150000"/>
              <a:buFont typeface="Wingdings" charset="2"/>
              <a:buChar char="ü"/>
            </a:pPr>
            <a:r>
              <a:rPr lang="ru-RU" dirty="0"/>
              <a:t> </a:t>
            </a:r>
            <a:r>
              <a:rPr lang="ru-RU" dirty="0" smtClean="0"/>
              <a:t> Система </a:t>
            </a:r>
            <a:r>
              <a:rPr lang="ru-RU" dirty="0"/>
              <a:t>учета перемещения отходов отсутствует</a:t>
            </a:r>
          </a:p>
          <a:p>
            <a:pPr>
              <a:buClr>
                <a:srgbClr val="C00000"/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 Из-за </a:t>
            </a:r>
            <a:r>
              <a:rPr lang="ru-RU" dirty="0"/>
              <a:t>высокой плотности застройки найти земельные участки под новые объекты </a:t>
            </a:r>
            <a:r>
              <a:rPr lang="ru-RU" dirty="0" smtClean="0"/>
              <a:t>чрезвычайно сложно</a:t>
            </a:r>
            <a:endParaRPr lang="ru-RU" dirty="0"/>
          </a:p>
          <a:p>
            <a:pPr>
              <a:buClr>
                <a:srgbClr val="C00000"/>
              </a:buClr>
              <a:buSzPct val="150000"/>
              <a:buFont typeface="Wingdings" charset="2"/>
              <a:buChar char="ü"/>
            </a:pPr>
            <a:r>
              <a:rPr lang="ru-RU" dirty="0"/>
              <a:t> </a:t>
            </a:r>
            <a:r>
              <a:rPr lang="ru-RU" dirty="0" smtClean="0"/>
              <a:t> Регулярные </a:t>
            </a:r>
            <a:r>
              <a:rPr lang="ru-RU" dirty="0"/>
              <a:t>протестные акции жителей за немедленное закрытие, либо против строительства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Изображение 4" descr="sì-e-no-3413963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5"/>
          <a:stretch/>
        </p:blipFill>
        <p:spPr>
          <a:xfrm>
            <a:off x="7629501" y="60866"/>
            <a:ext cx="1352550" cy="135079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0" y="4679386"/>
            <a:ext cx="9144000" cy="464114"/>
          </a:xfrm>
          <a:prstGeom prst="rect">
            <a:avLst/>
          </a:prstGeom>
          <a:solidFill>
            <a:srgbClr val="C00000"/>
          </a:solidFill>
          <a:ln w="15875" cap="flat">
            <a:solidFill>
              <a:srgbClr val="C00000"/>
            </a:solidFill>
            <a:prstDash val="solid"/>
            <a:round/>
          </a:ln>
          <a:effectLst>
            <a:outerShdw blurRad="38100" dist="25400" dir="27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5241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нимок экрана 2019-03-31 в 18.25.16.png" descr="Снимок экрана 2019-03-31 в 18.25.16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8341" t="3705" r="11481" b="53136"/>
          <a:stretch/>
        </p:blipFill>
        <p:spPr>
          <a:xfrm>
            <a:off x="3143250" y="3424077"/>
            <a:ext cx="5994695" cy="1289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Изображение 1" descr="Изображение 1"/>
          <p:cNvPicPr>
            <a:picLocks noChangeAspect="1"/>
          </p:cNvPicPr>
          <p:nvPr/>
        </p:nvPicPr>
        <p:blipFill>
          <a:blip r:embed="rId4">
            <a:extLst/>
          </a:blip>
          <a:srcRect b="3957"/>
          <a:stretch>
            <a:fillRect/>
          </a:stretch>
        </p:blipFill>
        <p:spPr>
          <a:xfrm>
            <a:off x="4481673" y="863470"/>
            <a:ext cx="3719592" cy="261036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287915" y="823150"/>
            <a:ext cx="4379335" cy="3323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2400" dirty="0">
                <a:solidFill>
                  <a:srgbClr val="A40000"/>
                </a:solidFill>
              </a:rPr>
              <a:t>Стандарт</a:t>
            </a:r>
            <a:r>
              <a:rPr lang="ru-RU" sz="2000" dirty="0">
                <a:solidFill>
                  <a:srgbClr val="A40000"/>
                </a:solidFill>
              </a:rPr>
              <a:t>: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ü"/>
            </a:pPr>
            <a:r>
              <a:rPr lang="ru-RU" dirty="0">
                <a:solidFill>
                  <a:srgbClr val="414141"/>
                </a:solidFill>
              </a:rPr>
              <a:t>2 контейнера – синий «чистые отходы» </a:t>
            </a:r>
          </a:p>
          <a:p>
            <a:pPr>
              <a:buClr>
                <a:schemeClr val="accent2"/>
              </a:buClr>
            </a:pPr>
            <a:r>
              <a:rPr lang="ru-RU" dirty="0">
                <a:solidFill>
                  <a:srgbClr val="414141"/>
                </a:solidFill>
              </a:rPr>
              <a:t>и серый «грязные отходы»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ü"/>
            </a:pPr>
            <a:r>
              <a:rPr lang="ru-RU" dirty="0">
                <a:solidFill>
                  <a:srgbClr val="414141"/>
                </a:solidFill>
              </a:rPr>
              <a:t>2 машины – синяя и серая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ü"/>
            </a:pPr>
            <a:r>
              <a:rPr lang="ru-RU" dirty="0">
                <a:solidFill>
                  <a:srgbClr val="414141"/>
                </a:solidFill>
              </a:rPr>
              <a:t>Единая </a:t>
            </a:r>
            <a:r>
              <a:rPr lang="ru-RU" dirty="0" err="1" smtClean="0">
                <a:solidFill>
                  <a:srgbClr val="414141"/>
                </a:solidFill>
              </a:rPr>
              <a:t>инфографика</a:t>
            </a:r>
            <a:endParaRPr lang="ru-RU" dirty="0" smtClean="0">
              <a:solidFill>
                <a:srgbClr val="414141"/>
              </a:solidFill>
            </a:endParaRPr>
          </a:p>
          <a:p>
            <a:endParaRPr lang="ru-RU" dirty="0"/>
          </a:p>
          <a:p>
            <a:r>
              <a:rPr lang="ru-RU" sz="2400" dirty="0">
                <a:solidFill>
                  <a:srgbClr val="A40000"/>
                </a:solidFill>
              </a:rPr>
              <a:t>Обязанности: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ü"/>
            </a:pPr>
            <a:r>
              <a:rPr lang="ru-RU" dirty="0">
                <a:solidFill>
                  <a:srgbClr val="414141"/>
                </a:solidFill>
              </a:rPr>
              <a:t>Контейнеры – </a:t>
            </a:r>
            <a:r>
              <a:rPr lang="ru-RU" dirty="0" err="1">
                <a:solidFill>
                  <a:srgbClr val="414141"/>
                </a:solidFill>
              </a:rPr>
              <a:t>регоператор</a:t>
            </a:r>
            <a:endParaRPr lang="ru-RU" dirty="0">
              <a:solidFill>
                <a:srgbClr val="414141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charset="2"/>
              <a:buChar char="ü"/>
            </a:pPr>
            <a:r>
              <a:rPr lang="ru-RU" dirty="0">
                <a:solidFill>
                  <a:srgbClr val="414141"/>
                </a:solidFill>
              </a:rPr>
              <a:t>Площадки и их содержание – </a:t>
            </a:r>
          </a:p>
          <a:p>
            <a:pPr>
              <a:buClr>
                <a:schemeClr val="accent2"/>
              </a:buClr>
            </a:pPr>
            <a:r>
              <a:rPr lang="ru-RU" dirty="0">
                <a:solidFill>
                  <a:srgbClr val="414141"/>
                </a:solidFill>
              </a:rPr>
              <a:t>собственник земельного участка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Название 1"/>
          <p:cNvSpPr txBox="1">
            <a:spLocks noGrp="1"/>
          </p:cNvSpPr>
          <p:nvPr>
            <p:ph type="title"/>
          </p:nvPr>
        </p:nvSpPr>
        <p:spPr>
          <a:xfrm>
            <a:off x="822960" y="60866"/>
            <a:ext cx="7543801" cy="762284"/>
          </a:xfrm>
          <a:prstGeom prst="rect">
            <a:avLst/>
          </a:prstGeom>
        </p:spPr>
        <p:txBody>
          <a:bodyPr>
            <a:normAutofit/>
          </a:bodyPr>
          <a:lstStyle>
            <a:lvl1pPr defTabSz="521208">
              <a:defRPr sz="3932" spc="-8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ru-RU" sz="3600" dirty="0" smtClean="0">
                <a:latin typeface="Calibri Light"/>
                <a:cs typeface="Calibri Light"/>
              </a:rPr>
              <a:t>Как внедрить раздельный сбор?</a:t>
            </a:r>
            <a:endParaRPr sz="3600" dirty="0">
              <a:latin typeface="Calibri Light"/>
              <a:cs typeface="Calibri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915" y="3882121"/>
            <a:ext cx="302996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A40000"/>
                </a:solidFill>
              </a:rPr>
              <a:t>60% оборудовано, </a:t>
            </a:r>
            <a:r>
              <a:rPr lang="ru-RU" sz="2400" dirty="0" smtClean="0">
                <a:solidFill>
                  <a:srgbClr val="A40000"/>
                </a:solidFill>
              </a:rPr>
              <a:t>   до </a:t>
            </a:r>
            <a:r>
              <a:rPr lang="ru-RU" sz="2400" dirty="0">
                <a:solidFill>
                  <a:srgbClr val="A40000"/>
                </a:solidFill>
              </a:rPr>
              <a:t>конца года – 100%</a:t>
            </a:r>
          </a:p>
        </p:txBody>
      </p:sp>
    </p:spTree>
    <p:extLst>
      <p:ext uri="{BB962C8B-B14F-4D97-AF65-F5344CB8AC3E}">
        <p14:creationId xmlns:p14="http://schemas.microsoft.com/office/powerpoint/2010/main" val="135544570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530" y="2418657"/>
            <a:ext cx="3913896" cy="2201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08375" y="1065272"/>
            <a:ext cx="4006800" cy="225260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598530" y="912589"/>
            <a:ext cx="3913896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A40000"/>
                </a:solidFill>
              </a:rPr>
              <a:t>С 1 сентября 2018 года </a:t>
            </a:r>
            <a:r>
              <a:rPr lang="ru-RU" sz="2000" dirty="0" smtClean="0">
                <a:solidFill>
                  <a:srgbClr val="414141"/>
                </a:solidFill>
              </a:rPr>
              <a:t>проведение уроков по грамотному сбору и утилизации отходов стало обязательным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8375" y="3317875"/>
            <a:ext cx="40481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414141"/>
                </a:solidFill>
              </a:rPr>
              <a:t>С начала 2019 года проведено </a:t>
            </a:r>
            <a:r>
              <a:rPr lang="ru-RU" sz="2400" dirty="0" smtClean="0">
                <a:solidFill>
                  <a:srgbClr val="A40000"/>
                </a:solidFill>
              </a:rPr>
              <a:t>свыше 113 тысяч </a:t>
            </a:r>
            <a:r>
              <a:rPr lang="ru-RU" sz="2400" dirty="0" err="1" smtClean="0">
                <a:solidFill>
                  <a:srgbClr val="A40000"/>
                </a:solidFill>
              </a:rPr>
              <a:t>экоуроков</a:t>
            </a:r>
            <a:endParaRPr kumimoji="0" lang="ru-RU" sz="2400" i="0" u="none" strike="noStrike" cap="none" spc="0" normalizeH="0" baseline="0" dirty="0">
              <a:ln>
                <a:noFill/>
              </a:ln>
              <a:solidFill>
                <a:srgbClr val="A40000"/>
              </a:solidFill>
              <a:effectLst/>
              <a:uFillTx/>
              <a:sym typeface="Calibri"/>
            </a:endParaRPr>
          </a:p>
        </p:txBody>
      </p:sp>
      <p:sp>
        <p:nvSpPr>
          <p:cNvPr id="16" name="Название 1"/>
          <p:cNvSpPr txBox="1">
            <a:spLocks noGrp="1"/>
          </p:cNvSpPr>
          <p:nvPr>
            <p:ph type="title"/>
          </p:nvPr>
        </p:nvSpPr>
        <p:spPr>
          <a:xfrm>
            <a:off x="822960" y="60866"/>
            <a:ext cx="7543801" cy="762284"/>
          </a:xfrm>
          <a:prstGeom prst="rect">
            <a:avLst/>
          </a:prstGeom>
        </p:spPr>
        <p:txBody>
          <a:bodyPr>
            <a:normAutofit/>
          </a:bodyPr>
          <a:lstStyle>
            <a:lvl1pPr defTabSz="521208">
              <a:defRPr sz="3932" spc="-8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ru-RU" sz="3600" dirty="0" smtClean="0">
                <a:latin typeface="Calibri Light"/>
                <a:cs typeface="Calibri Light"/>
              </a:rPr>
              <a:t>Как внедрить раздельный сбор?</a:t>
            </a:r>
            <a:endParaRPr sz="360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31019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sì-e-no-3413963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5"/>
          <a:stretch/>
        </p:blipFill>
        <p:spPr>
          <a:xfrm>
            <a:off x="7800975" y="39376"/>
            <a:ext cx="1276050" cy="121335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300" y="926880"/>
            <a:ext cx="8426150" cy="3607020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2"/>
              </a:buClr>
              <a:buSzPct val="150000"/>
              <a:buFont typeface="Wingdings" charset="2"/>
              <a:buChar char="ü"/>
            </a:pPr>
            <a:r>
              <a:rPr lang="en-US" dirty="0"/>
              <a:t> 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414141"/>
                </a:solidFill>
              </a:rPr>
              <a:t>Территориальная </a:t>
            </a:r>
            <a:r>
              <a:rPr lang="ru-RU" dirty="0"/>
              <a:t>схема и электронная модель</a:t>
            </a:r>
          </a:p>
          <a:p>
            <a:pPr>
              <a:buClr>
                <a:schemeClr val="accent2"/>
              </a:buClr>
              <a:buSzPct val="150000"/>
              <a:buFont typeface="Wingdings" charset="2"/>
              <a:buChar char="ü"/>
            </a:pPr>
            <a:r>
              <a:rPr lang="en-US" dirty="0"/>
              <a:t> </a:t>
            </a:r>
            <a:r>
              <a:rPr lang="ru-RU" dirty="0" smtClean="0"/>
              <a:t> Региональная </a:t>
            </a:r>
            <a:r>
              <a:rPr lang="ru-RU" dirty="0"/>
              <a:t>программа с объемами и источниками инвестиций</a:t>
            </a:r>
          </a:p>
          <a:p>
            <a:pPr>
              <a:buClr>
                <a:schemeClr val="accent2"/>
              </a:buClr>
              <a:buSzPct val="150000"/>
              <a:buFont typeface="Wingdings" charset="2"/>
              <a:buChar char="ü"/>
            </a:pPr>
            <a:r>
              <a:rPr lang="en-US" dirty="0"/>
              <a:t> </a:t>
            </a:r>
            <a:r>
              <a:rPr lang="ru-RU" dirty="0" smtClean="0"/>
              <a:t> 5 </a:t>
            </a:r>
            <a:r>
              <a:rPr lang="ru-RU" dirty="0"/>
              <a:t>региональных операторов в 7 кластерах начали работу с 1.01.2019</a:t>
            </a:r>
          </a:p>
          <a:p>
            <a:pPr>
              <a:buClr>
                <a:schemeClr val="accent2"/>
              </a:buClr>
              <a:buSzPct val="150000"/>
              <a:buFont typeface="Wingdings" charset="2"/>
              <a:buChar char="ü"/>
            </a:pPr>
            <a:r>
              <a:rPr lang="ru-RU" dirty="0"/>
              <a:t> </a:t>
            </a:r>
            <a:r>
              <a:rPr lang="ru-RU" dirty="0" smtClean="0"/>
              <a:t> Внедрен </a:t>
            </a:r>
            <a:r>
              <a:rPr lang="ru-RU" dirty="0"/>
              <a:t>раздельный сбор отходов</a:t>
            </a:r>
          </a:p>
          <a:p>
            <a:pPr>
              <a:buClr>
                <a:schemeClr val="accent2"/>
              </a:buClr>
              <a:buSzPct val="150000"/>
              <a:buFont typeface="Wingdings" charset="2"/>
              <a:buChar char="ü"/>
            </a:pPr>
            <a:r>
              <a:rPr lang="en-US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Рекультивированы</a:t>
            </a:r>
            <a:r>
              <a:rPr lang="ru-RU" dirty="0" smtClean="0"/>
              <a:t> 3 полигона, </a:t>
            </a:r>
            <a:r>
              <a:rPr lang="ru-RU" dirty="0"/>
              <a:t>в 2019 году завершится рекультивация </a:t>
            </a:r>
            <a:r>
              <a:rPr lang="ru-RU" dirty="0" err="1" smtClean="0"/>
              <a:t>Кучино</a:t>
            </a:r>
            <a:r>
              <a:rPr lang="ru-RU" dirty="0" smtClean="0"/>
              <a:t> и начнется рекультивация </a:t>
            </a:r>
            <a:r>
              <a:rPr lang="ru-RU" dirty="0"/>
              <a:t>6-ти полигонов</a:t>
            </a:r>
          </a:p>
          <a:p>
            <a:pPr>
              <a:buClr>
                <a:schemeClr val="accent2"/>
              </a:buClr>
              <a:buSzPct val="150000"/>
              <a:buFont typeface="Wingdings" charset="2"/>
              <a:buChar char="ü"/>
            </a:pPr>
            <a:r>
              <a:rPr lang="en-US" dirty="0"/>
              <a:t> </a:t>
            </a:r>
            <a:r>
              <a:rPr lang="ru-RU" dirty="0" smtClean="0"/>
              <a:t> 3 </a:t>
            </a:r>
            <a:r>
              <a:rPr lang="ru-RU" dirty="0"/>
              <a:t>современных КПО построены, </a:t>
            </a:r>
            <a:r>
              <a:rPr lang="ru-RU" dirty="0" smtClean="0"/>
              <a:t>в процессе строительства еще 9 </a:t>
            </a:r>
            <a:r>
              <a:rPr lang="ru-RU" dirty="0"/>
              <a:t>в 2019 году </a:t>
            </a:r>
            <a:r>
              <a:rPr lang="ru-RU" dirty="0" smtClean="0"/>
              <a:t>и 4 </a:t>
            </a:r>
            <a:r>
              <a:rPr lang="ru-RU" dirty="0"/>
              <a:t>ЗТО к 2022 году</a:t>
            </a:r>
          </a:p>
          <a:p>
            <a:pPr>
              <a:buClr>
                <a:schemeClr val="accent2"/>
              </a:buClr>
              <a:buSzPct val="150000"/>
              <a:buFont typeface="Wingdings" charset="2"/>
              <a:buChar char="ü"/>
            </a:pPr>
            <a:r>
              <a:rPr lang="en-US" dirty="0"/>
              <a:t> </a:t>
            </a:r>
            <a:r>
              <a:rPr lang="ru-RU" dirty="0" smtClean="0"/>
              <a:t> По </a:t>
            </a:r>
            <a:r>
              <a:rPr lang="ru-RU" dirty="0"/>
              <a:t>14 оставшимся полигонам утверждены </a:t>
            </a:r>
            <a:r>
              <a:rPr lang="ru-RU" dirty="0" err="1" smtClean="0"/>
              <a:t>инвестпрограммы</a:t>
            </a:r>
            <a:r>
              <a:rPr lang="ru-RU" dirty="0" smtClean="0"/>
              <a:t> для </a:t>
            </a:r>
            <a:r>
              <a:rPr lang="ru-RU" dirty="0"/>
              <a:t>приведения их в соответствие требованиям, </a:t>
            </a:r>
            <a:r>
              <a:rPr lang="ru-RU" dirty="0" smtClean="0"/>
              <a:t>все оборудованы системами </a:t>
            </a:r>
            <a:r>
              <a:rPr lang="ru-RU" dirty="0"/>
              <a:t>фото- (видео-) и весового контроля</a:t>
            </a:r>
          </a:p>
          <a:p>
            <a:pPr>
              <a:buClr>
                <a:schemeClr val="accent2"/>
              </a:buClr>
              <a:buSzPct val="150000"/>
              <a:buFont typeface="Wingdings" charset="2"/>
              <a:buChar char="ü"/>
            </a:pPr>
            <a:r>
              <a:rPr lang="en-US" dirty="0"/>
              <a:t> </a:t>
            </a:r>
            <a:r>
              <a:rPr lang="ru-RU" dirty="0" smtClean="0"/>
              <a:t> Внедрена </a:t>
            </a:r>
            <a:r>
              <a:rPr lang="ru-RU" dirty="0"/>
              <a:t>система учета перемещения отходов – АИС Отходы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1" cy="617058"/>
          </a:xfrm>
        </p:spPr>
        <p:txBody>
          <a:bodyPr>
            <a:normAutofit/>
          </a:bodyPr>
          <a:lstStyle/>
          <a:p>
            <a:r>
              <a:rPr lang="ru-RU" sz="3600" b="1" spc="-81" dirty="0">
                <a:solidFill>
                  <a:schemeClr val="accent2"/>
                </a:solidFill>
                <a:ea typeface="Avenir Next"/>
                <a:sym typeface="Avenir Next"/>
              </a:rPr>
              <a:t>Сегодня</a:t>
            </a:r>
            <a:endParaRPr lang="ru-RU" sz="3200" b="1" spc="-81" dirty="0">
              <a:solidFill>
                <a:schemeClr val="accent2"/>
              </a:solidFill>
              <a:ea typeface="Avenir Next"/>
              <a:sym typeface="Avenir Next"/>
            </a:endParaRPr>
          </a:p>
        </p:txBody>
      </p:sp>
    </p:spTree>
    <p:extLst>
      <p:ext uri="{BB962C8B-B14F-4D97-AF65-F5344CB8AC3E}">
        <p14:creationId xmlns:p14="http://schemas.microsoft.com/office/powerpoint/2010/main" val="3102873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8450" y="969329"/>
            <a:ext cx="8674100" cy="285972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C00000"/>
                </a:solidFill>
              </a:rPr>
              <a:t>Нормативы накопления:</a:t>
            </a:r>
          </a:p>
          <a:p>
            <a:pPr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r>
              <a:rPr lang="ru-RU" sz="2200" dirty="0" smtClean="0">
                <a:solidFill>
                  <a:srgbClr val="414141"/>
                </a:solidFill>
              </a:rPr>
              <a:t> </a:t>
            </a:r>
            <a:r>
              <a:rPr lang="ru-RU" sz="1800" dirty="0" smtClean="0">
                <a:solidFill>
                  <a:srgbClr val="414141"/>
                </a:solidFill>
              </a:rPr>
              <a:t>Разбить на категории </a:t>
            </a:r>
            <a:r>
              <a:rPr lang="ru-RU" sz="1800" dirty="0" err="1" smtClean="0">
                <a:solidFill>
                  <a:srgbClr val="414141"/>
                </a:solidFill>
              </a:rPr>
              <a:t>отходообразователей</a:t>
            </a:r>
            <a:r>
              <a:rPr lang="ru-RU" sz="1800" dirty="0" smtClean="0">
                <a:solidFill>
                  <a:srgbClr val="414141"/>
                </a:solidFill>
              </a:rPr>
              <a:t> (коммерческий, социальный мусор, домовладения и пр.)</a:t>
            </a:r>
          </a:p>
          <a:p>
            <a:pPr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r>
              <a:rPr lang="ru-RU" sz="1800" dirty="0" smtClean="0">
                <a:solidFill>
                  <a:srgbClr val="414141"/>
                </a:solidFill>
              </a:rPr>
              <a:t> </a:t>
            </a:r>
            <a:r>
              <a:rPr lang="ru-RU" sz="1800" dirty="0">
                <a:solidFill>
                  <a:srgbClr val="414141"/>
                </a:solidFill>
              </a:rPr>
              <a:t>Отобрать муниципальные образования для проведения </a:t>
            </a:r>
            <a:r>
              <a:rPr lang="ru-RU" sz="1800" dirty="0" smtClean="0">
                <a:solidFill>
                  <a:srgbClr val="414141"/>
                </a:solidFill>
              </a:rPr>
              <a:t>замеров</a:t>
            </a:r>
          </a:p>
          <a:p>
            <a:pPr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r>
              <a:rPr lang="ru-RU" sz="1800" dirty="0">
                <a:solidFill>
                  <a:srgbClr val="414141"/>
                </a:solidFill>
              </a:rPr>
              <a:t> </a:t>
            </a:r>
            <a:r>
              <a:rPr lang="ru-RU" sz="1800" dirty="0" smtClean="0">
                <a:solidFill>
                  <a:srgbClr val="414141"/>
                </a:solidFill>
              </a:rPr>
              <a:t>4 сезона проводить замеры по каждой категории по массе, объему и морфологии отходов</a:t>
            </a:r>
          </a:p>
          <a:p>
            <a:pPr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Wingdings" charset="2"/>
              <a:buChar char="ü"/>
            </a:pPr>
            <a:endParaRPr lang="ru-RU" sz="1600" dirty="0" smtClean="0">
              <a:solidFill>
                <a:srgbClr val="41414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C00000"/>
                </a:solidFill>
              </a:rPr>
              <a:t>Количество источников образования отходов: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414141"/>
                </a:solidFill>
              </a:rPr>
              <a:t>Данные </a:t>
            </a:r>
            <a:r>
              <a:rPr lang="ru-RU" sz="1800" dirty="0" err="1" smtClean="0">
                <a:solidFill>
                  <a:srgbClr val="414141"/>
                </a:solidFill>
              </a:rPr>
              <a:t>Росреестра</a:t>
            </a:r>
            <a:r>
              <a:rPr lang="ru-RU" sz="1800" dirty="0" smtClean="0">
                <a:solidFill>
                  <a:srgbClr val="414141"/>
                </a:solidFill>
              </a:rPr>
              <a:t>, ГЖИ, Минобразования, Минздрава, Минкультуры, </a:t>
            </a:r>
            <a:r>
              <a:rPr lang="ru-RU" sz="1800" dirty="0" err="1" smtClean="0">
                <a:solidFill>
                  <a:srgbClr val="414141"/>
                </a:solidFill>
              </a:rPr>
              <a:t>Минпотребрынка</a:t>
            </a:r>
            <a:r>
              <a:rPr lang="ru-RU" sz="1800" dirty="0">
                <a:solidFill>
                  <a:srgbClr val="414141"/>
                </a:solidFill>
              </a:rPr>
              <a:t> </a:t>
            </a:r>
            <a:r>
              <a:rPr lang="ru-RU" sz="1800" dirty="0" smtClean="0">
                <a:solidFill>
                  <a:srgbClr val="414141"/>
                </a:solidFill>
              </a:rPr>
              <a:t>– соотносили с Яндекс картой</a:t>
            </a:r>
            <a:r>
              <a:rPr lang="ru-RU" sz="2200" dirty="0" smtClean="0">
                <a:solidFill>
                  <a:srgbClr val="414141"/>
                </a:solidFill>
              </a:rPr>
              <a:t>.</a:t>
            </a:r>
            <a:endParaRPr lang="ru-RU" sz="2200" dirty="0" smtClean="0"/>
          </a:p>
          <a:p>
            <a:pPr>
              <a:spcBef>
                <a:spcPts val="0"/>
              </a:spcBef>
            </a:pPr>
            <a:endParaRPr lang="ru-RU" sz="2200" dirty="0" smtClean="0"/>
          </a:p>
          <a:p>
            <a:endParaRPr lang="ru-RU" dirty="0"/>
          </a:p>
        </p:txBody>
      </p:sp>
      <p:sp>
        <p:nvSpPr>
          <p:cNvPr id="7" name="Название 1"/>
          <p:cNvSpPr txBox="1">
            <a:spLocks noGrp="1"/>
          </p:cNvSpPr>
          <p:nvPr>
            <p:ph type="title"/>
          </p:nvPr>
        </p:nvSpPr>
        <p:spPr>
          <a:xfrm>
            <a:off x="822960" y="60866"/>
            <a:ext cx="7543801" cy="762284"/>
          </a:xfrm>
          <a:prstGeom prst="rect">
            <a:avLst/>
          </a:prstGeom>
        </p:spPr>
        <p:txBody>
          <a:bodyPr>
            <a:normAutofit/>
          </a:bodyPr>
          <a:lstStyle>
            <a:lvl1pPr defTabSz="521208">
              <a:defRPr sz="3932" spc="-8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ru-RU" sz="3600" b="1" dirty="0" smtClean="0">
                <a:latin typeface="Calibri Light"/>
                <a:cs typeface="Calibri Light"/>
              </a:rPr>
              <a:t>Как определить объем отходов?</a:t>
            </a:r>
            <a:endParaRPr sz="3600" b="1" dirty="0">
              <a:latin typeface="Calibri Light"/>
              <a:cs typeface="Calibri Ligh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009" y="3971925"/>
            <a:ext cx="8978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Необходимо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дифференцировать нормативы накопления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– МКД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 ИЖС, сёла и города. Для нас это следующий шаг.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80009" y="3943350"/>
            <a:ext cx="8978265" cy="28575"/>
          </a:xfrm>
          <a:prstGeom prst="line">
            <a:avLst/>
          </a:prstGeom>
          <a:noFill/>
          <a:ln w="15875" cap="flat">
            <a:solidFill>
              <a:schemeClr val="accent3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1909818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0035" y="823150"/>
            <a:ext cx="8625840" cy="17018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ru-RU" dirty="0" smtClean="0"/>
              <a:t>Среднее значение – </a:t>
            </a:r>
            <a:r>
              <a:rPr lang="ru-RU" sz="2600" dirty="0" smtClean="0">
                <a:solidFill>
                  <a:srgbClr val="C00000"/>
                </a:solidFill>
              </a:rPr>
              <a:t>365 кг на человека в год</a:t>
            </a:r>
            <a:endParaRPr lang="ru-RU" dirty="0" smtClean="0"/>
          </a:p>
          <a:p>
            <a:pPr>
              <a:spcBef>
                <a:spcPts val="600"/>
              </a:spcBef>
            </a:pPr>
            <a:r>
              <a:rPr lang="ru-RU" sz="2400" dirty="0">
                <a:solidFill>
                  <a:srgbClr val="C00000"/>
                </a:solidFill>
              </a:rPr>
              <a:t>Нормативы накопления </a:t>
            </a:r>
            <a:r>
              <a:rPr lang="ru-RU" dirty="0" smtClean="0"/>
              <a:t>(кг в год на человека)</a:t>
            </a:r>
            <a:endParaRPr lang="ru-RU" sz="2300" dirty="0">
              <a:solidFill>
                <a:srgbClr val="910002"/>
              </a:solidFill>
            </a:endParaRPr>
          </a:p>
          <a:p>
            <a:endParaRPr lang="ru-RU" dirty="0"/>
          </a:p>
        </p:txBody>
      </p:sp>
      <p:sp>
        <p:nvSpPr>
          <p:cNvPr id="4" name="Название 1"/>
          <p:cNvSpPr txBox="1">
            <a:spLocks/>
          </p:cNvSpPr>
          <p:nvPr/>
        </p:nvSpPr>
        <p:spPr>
          <a:xfrm>
            <a:off x="822960" y="60866"/>
            <a:ext cx="7543801" cy="762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521208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32" b="0" i="0" u="none" strike="noStrike" cap="none" spc="-81" baseline="0">
                <a:ln>
                  <a:noFill/>
                </a:ln>
                <a:solidFill>
                  <a:srgbClr val="404040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1pPr>
            <a:lvl2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ru-RU" sz="3600" b="1" dirty="0" smtClean="0">
                <a:latin typeface="Calibri Light"/>
                <a:cs typeface="Calibri Light"/>
              </a:rPr>
              <a:t>Анализ регионов</a:t>
            </a:r>
            <a:endParaRPr lang="ru-RU" sz="3600" b="1" dirty="0">
              <a:latin typeface="Calibri Light"/>
              <a:cs typeface="Calibri Ligh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671761"/>
              </p:ext>
            </p:extLst>
          </p:nvPr>
        </p:nvGraphicFramePr>
        <p:xfrm>
          <a:off x="381000" y="1689110"/>
          <a:ext cx="6559549" cy="2998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8140"/>
                <a:gridCol w="1962957"/>
                <a:gridCol w="1848452"/>
              </a:tblGrid>
              <a:tr h="2498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>
                          <a:solidFill>
                            <a:srgbClr val="41414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МКД</a:t>
                      </a:r>
                      <a:endParaRPr lang="ru-RU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ИЖС</a:t>
                      </a:r>
                      <a:endParaRPr lang="ru-RU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solidFill>
                            <a:srgbClr val="41414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Адыгея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175 – 232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solidFill>
                            <a:srgbClr val="41414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Архангельская область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181 – 278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94 – 276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solidFill>
                            <a:srgbClr val="41414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Астраханская область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106 – 163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106 – 163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solidFill>
                            <a:srgbClr val="41414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Еврейская АО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154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16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solidFill>
                            <a:srgbClr val="41414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Марий Эл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204 – 211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204 – 211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solidFill>
                            <a:srgbClr val="41414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Пермский край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191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249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solidFill>
                            <a:srgbClr val="41414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Приморский край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173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249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solidFill>
                            <a:srgbClr val="41414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Республика Удмуртия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207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200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solidFill>
                            <a:srgbClr val="41414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Челябинская область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189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>
                          <a:solidFill>
                            <a:srgbClr val="41414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Чувашия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216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216</a:t>
                      </a:r>
                      <a:endParaRPr lang="ru-RU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solidFill>
                            <a:srgbClr val="41414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Чукотский АО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180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5469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0035" y="924750"/>
            <a:ext cx="8625840" cy="17018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Менее </a:t>
            </a:r>
            <a:r>
              <a:rPr lang="ru-RU" sz="2400" dirty="0">
                <a:solidFill>
                  <a:srgbClr val="C00000"/>
                </a:solidFill>
              </a:rPr>
              <a:t>300 кг на человека </a:t>
            </a:r>
            <a:r>
              <a:rPr lang="ru-RU" sz="2100" dirty="0"/>
              <a:t>– в </a:t>
            </a:r>
            <a:r>
              <a:rPr lang="ru-RU" sz="2100" dirty="0" smtClean="0"/>
              <a:t>Брянской, Кемеровской, Псковской, </a:t>
            </a:r>
            <a:r>
              <a:rPr lang="ru-RU" sz="2100" dirty="0"/>
              <a:t>Смоленской </a:t>
            </a:r>
            <a:r>
              <a:rPr lang="ru-RU" sz="2100" dirty="0" smtClean="0"/>
              <a:t>областях, </a:t>
            </a:r>
            <a:r>
              <a:rPr lang="ru-RU" sz="2100" dirty="0"/>
              <a:t>республиках Марий </a:t>
            </a:r>
            <a:r>
              <a:rPr lang="ru-RU" sz="2100" dirty="0" smtClean="0"/>
              <a:t>Эл, Тыва, Чувашия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Не </a:t>
            </a:r>
            <a:r>
              <a:rPr lang="ru-RU" sz="2400" dirty="0">
                <a:solidFill>
                  <a:srgbClr val="C00000"/>
                </a:solidFill>
              </a:rPr>
              <a:t>учтен коммерческий мусор и мусор от социальных объектов </a:t>
            </a:r>
            <a:r>
              <a:rPr lang="ru-RU" dirty="0"/>
              <a:t>при расчете </a:t>
            </a:r>
            <a:r>
              <a:rPr lang="ru-RU" dirty="0" smtClean="0"/>
              <a:t>тарифа</a:t>
            </a:r>
            <a:endParaRPr lang="ru-RU" dirty="0"/>
          </a:p>
        </p:txBody>
      </p:sp>
      <p:sp>
        <p:nvSpPr>
          <p:cNvPr id="4" name="Название 1"/>
          <p:cNvSpPr txBox="1">
            <a:spLocks/>
          </p:cNvSpPr>
          <p:nvPr/>
        </p:nvSpPr>
        <p:spPr>
          <a:xfrm>
            <a:off x="822960" y="60866"/>
            <a:ext cx="7543801" cy="762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521208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32" b="0" i="0" u="none" strike="noStrike" cap="none" spc="-81" baseline="0">
                <a:ln>
                  <a:noFill/>
                </a:ln>
                <a:solidFill>
                  <a:srgbClr val="404040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1pPr>
            <a:lvl2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ru-RU" sz="3600" b="1" dirty="0" smtClean="0">
                <a:latin typeface="Calibri Light"/>
                <a:cs typeface="Calibri Light"/>
              </a:rPr>
              <a:t>Анализ регионов</a:t>
            </a:r>
            <a:endParaRPr lang="ru-RU" sz="3600" b="1" dirty="0">
              <a:latin typeface="Calibri Light"/>
              <a:cs typeface="Calibri Ligh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501235"/>
              </p:ext>
            </p:extLst>
          </p:nvPr>
        </p:nvGraphicFramePr>
        <p:xfrm>
          <a:off x="368935" y="2486850"/>
          <a:ext cx="7733665" cy="2021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2467"/>
                <a:gridCol w="1193800"/>
                <a:gridCol w="1917700"/>
                <a:gridCol w="1270000"/>
                <a:gridCol w="1409698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численность населения</a:t>
                      </a:r>
                      <a:endParaRPr lang="ru-RU" sz="1400" b="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норматив </a:t>
                      </a:r>
                      <a:r>
                        <a:rPr lang="ru-RU" sz="1400" b="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накопления МКД и ИЖС (среднее значение, кг)</a:t>
                      </a:r>
                      <a:endParaRPr lang="ru-RU" sz="1400" b="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объем </a:t>
                      </a:r>
                      <a:r>
                        <a:rPr lang="ru-RU" sz="1400" b="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ТКО от МКД и ИЖС </a:t>
                      </a:r>
                      <a:r>
                        <a:rPr lang="ru-RU" sz="1400" b="0" dirty="0" smtClean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b="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тонн в год) </a:t>
                      </a:r>
                      <a:endParaRPr lang="ru-RU" sz="1400" b="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общий </a:t>
                      </a:r>
                      <a:r>
                        <a:rPr lang="ru-RU" sz="1400" b="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объем образования ТКО (</a:t>
                      </a:r>
                      <a:r>
                        <a:rPr lang="ru-RU" sz="1400" b="0" dirty="0" smtClean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тонн в год)</a:t>
                      </a:r>
                      <a:endParaRPr lang="ru-RU" sz="1400" b="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0386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Калмыкия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275 413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398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109 683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95 533</a:t>
                      </a:r>
                      <a:endParaRPr lang="ru-RU" sz="140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Новгородская область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606 476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336</a:t>
                      </a:r>
                      <a:endParaRPr lang="ru-RU" sz="140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203 746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232 195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50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Оренбургская область</a:t>
                      </a:r>
                      <a:endParaRPr lang="ru-RU" sz="140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1 977 720</a:t>
                      </a:r>
                      <a:endParaRPr lang="ru-RU" sz="140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356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703 969</a:t>
                      </a:r>
                      <a:endParaRPr lang="ru-RU" sz="140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734 382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50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Смоленская область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949 348</a:t>
                      </a:r>
                      <a:endParaRPr lang="ru-RU" sz="140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247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234 935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232 238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940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Чеченская республика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1 451 779</a:t>
                      </a:r>
                      <a:endParaRPr lang="ru-RU" sz="140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346</a:t>
                      </a:r>
                      <a:endParaRPr lang="ru-RU" sz="140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502 352</a:t>
                      </a:r>
                      <a:endParaRPr lang="ru-RU" sz="140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1414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521 219</a:t>
                      </a:r>
                      <a:endParaRPr lang="ru-RU" sz="1400" dirty="0">
                        <a:solidFill>
                          <a:srgbClr val="41414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5469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6233" y="968375"/>
            <a:ext cx="8540117" cy="3641725"/>
          </a:xfrm>
        </p:spPr>
        <p:txBody>
          <a:bodyPr>
            <a:normAutofit/>
          </a:bodyPr>
          <a:lstStyle/>
          <a:p>
            <a:pPr indent="-90000">
              <a:buClr>
                <a:schemeClr val="accent3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Нанесли </a:t>
            </a:r>
            <a:r>
              <a:rPr lang="ru-RU" sz="2400" dirty="0" smtClean="0">
                <a:solidFill>
                  <a:srgbClr val="C00000"/>
                </a:solidFill>
              </a:rPr>
              <a:t>все источники образования </a:t>
            </a:r>
            <a:r>
              <a:rPr lang="ru-RU" dirty="0" smtClean="0"/>
              <a:t>по категориям </a:t>
            </a:r>
            <a:r>
              <a:rPr lang="ru-RU" dirty="0" err="1" smtClean="0"/>
              <a:t>отходообразователей</a:t>
            </a:r>
            <a:r>
              <a:rPr lang="ru-RU" dirty="0" smtClean="0"/>
              <a:t> с привязкой к адресам и контейнерные площадки с координатами, с объемами образования</a:t>
            </a:r>
          </a:p>
          <a:p>
            <a:pPr indent="-90000">
              <a:buClr>
                <a:schemeClr val="accent3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Нанесли </a:t>
            </a:r>
            <a:r>
              <a:rPr lang="ru-RU" sz="2400" dirty="0" smtClean="0">
                <a:solidFill>
                  <a:srgbClr val="C00000"/>
                </a:solidFill>
              </a:rPr>
              <a:t>все действующие объекты</a:t>
            </a:r>
            <a:r>
              <a:rPr lang="ru-RU" dirty="0" smtClean="0"/>
              <a:t>, рассчитали местоположение </a:t>
            </a:r>
            <a:r>
              <a:rPr lang="ru-RU" sz="2400" dirty="0">
                <a:solidFill>
                  <a:srgbClr val="C00000"/>
                </a:solidFill>
              </a:rPr>
              <a:t>перспективных объектов</a:t>
            </a:r>
            <a:r>
              <a:rPr lang="ru-RU" dirty="0" smtClean="0"/>
              <a:t>, сроки их закрытия (открытия), мощность</a:t>
            </a:r>
          </a:p>
          <a:p>
            <a:pPr indent="-90000">
              <a:buClr>
                <a:schemeClr val="accent3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Предусмотрели </a:t>
            </a:r>
            <a:r>
              <a:rPr lang="ru-RU" sz="2400" dirty="0" smtClean="0">
                <a:solidFill>
                  <a:srgbClr val="C00000"/>
                </a:solidFill>
              </a:rPr>
              <a:t>построение потоков </a:t>
            </a:r>
            <a:r>
              <a:rPr lang="ru-RU" dirty="0" smtClean="0"/>
              <a:t>отходов (маршрутов)</a:t>
            </a:r>
          </a:p>
          <a:p>
            <a:pPr indent="-90000">
              <a:buClr>
                <a:schemeClr val="accent3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 smtClean="0"/>
              <a:t> В основе </a:t>
            </a:r>
            <a:r>
              <a:rPr lang="ru-RU" dirty="0"/>
              <a:t>электронной </a:t>
            </a:r>
            <a:r>
              <a:rPr lang="ru-RU" dirty="0" smtClean="0"/>
              <a:t>модели – </a:t>
            </a:r>
            <a:r>
              <a:rPr lang="ru-RU" sz="2400" dirty="0">
                <a:solidFill>
                  <a:srgbClr val="C00000"/>
                </a:solidFill>
              </a:rPr>
              <a:t>финансовая модель </a:t>
            </a:r>
            <a:r>
              <a:rPr lang="ru-RU" dirty="0" smtClean="0"/>
              <a:t>(расчет тарифа </a:t>
            </a:r>
            <a:r>
              <a:rPr lang="ru-RU" dirty="0" err="1" smtClean="0"/>
              <a:t>регоператора</a:t>
            </a:r>
            <a:r>
              <a:rPr lang="ru-RU" dirty="0" smtClean="0"/>
              <a:t> с учетом плеча транспортирования, тарифов объектов, </a:t>
            </a:r>
            <a:r>
              <a:rPr lang="ru-RU" dirty="0" err="1" smtClean="0"/>
              <a:t>допобязательств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Название 1"/>
          <p:cNvSpPr txBox="1">
            <a:spLocks noGrp="1"/>
          </p:cNvSpPr>
          <p:nvPr>
            <p:ph type="title"/>
          </p:nvPr>
        </p:nvSpPr>
        <p:spPr>
          <a:xfrm>
            <a:off x="822958" y="60866"/>
            <a:ext cx="8321042" cy="7622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1208">
              <a:defRPr sz="3932" spc="-8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ru-RU" sz="3600" b="1" dirty="0" smtClean="0">
                <a:latin typeface="Calibri Light"/>
                <a:cs typeface="Calibri Light"/>
              </a:rPr>
              <a:t>Как разрабатывалась территориальная схема?</a:t>
            </a:r>
            <a:endParaRPr sz="3600" b="1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9248392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035425"/>
              </p:ext>
            </p:extLst>
          </p:nvPr>
        </p:nvGraphicFramePr>
        <p:xfrm>
          <a:off x="314413" y="1048671"/>
          <a:ext cx="4257587" cy="316494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1366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8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95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365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bg-BG" sz="10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Категория объектов</a:t>
                      </a:r>
                      <a:endParaRPr lang="bg-BG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источников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Масса</a:t>
                      </a:r>
                      <a:r>
                        <a:rPr lang="ru-RU" sz="105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br>
                        <a:rPr lang="ru-RU" sz="105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тыс. тонн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МКД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uk-UA" sz="1050" u="none" strike="noStrike" dirty="0" smtClean="0">
                          <a:effectLst/>
                        </a:rPr>
                        <a:t>54 236</a:t>
                      </a:r>
                      <a:endParaRPr lang="uk-UA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uk-UA" sz="1050" u="none" strike="noStrike" dirty="0" smtClean="0">
                          <a:effectLst/>
                        </a:rPr>
                        <a:t>2 190</a:t>
                      </a:r>
                      <a:endParaRPr lang="uk-UA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pt-BR" sz="1050" u="none" strike="noStrike">
                          <a:effectLst/>
                        </a:rPr>
                        <a:t>57,1%</a:t>
                      </a:r>
                      <a:endParaRPr lang="pt-BR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Объекты торговли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18 533</a:t>
                      </a:r>
                      <a:endParaRPr lang="is-I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480</a:t>
                      </a:r>
                      <a:endParaRPr lang="is-I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pt-BR" sz="1050" u="none" strike="noStrike" dirty="0">
                          <a:effectLst/>
                        </a:rPr>
                        <a:t>12,5%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ИЖС</a:t>
                      </a:r>
                      <a:endParaRPr lang="ru-RU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4 200</a:t>
                      </a:r>
                      <a:endParaRPr lang="is-IS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357</a:t>
                      </a:r>
                      <a:endParaRPr lang="is-IS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pt-BR" sz="1050" u="none" strike="noStrike" dirty="0">
                          <a:effectLst/>
                        </a:rPr>
                        <a:t>9,3%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uk-UA" sz="1050" u="none" strike="noStrike" baseline="0" dirty="0" smtClean="0">
                          <a:effectLst/>
                        </a:rPr>
                        <a:t>СНТ</a:t>
                      </a:r>
                      <a:endParaRPr lang="uk-UA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8634</a:t>
                      </a:r>
                      <a:endParaRPr lang="fi-FI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214</a:t>
                      </a:r>
                      <a:endParaRPr lang="fi-FI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pt-BR" sz="1050" u="none" strike="noStrike">
                          <a:effectLst/>
                        </a:rPr>
                        <a:t>5,6%</a:t>
                      </a:r>
                      <a:endParaRPr lang="pt-BR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Культурно-спортивные объекты</a:t>
                      </a:r>
                      <a:endParaRPr lang="ru-RU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2 070</a:t>
                      </a:r>
                      <a:endParaRPr lang="fi-FI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130</a:t>
                      </a:r>
                      <a:endParaRPr lang="fi-FI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it-IT" sz="1050" u="none" strike="noStrike">
                          <a:effectLst/>
                        </a:rPr>
                        <a:t>3,4%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Общественное питание</a:t>
                      </a:r>
                      <a:endParaRPr lang="ru-RU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5 352</a:t>
                      </a:r>
                      <a:endParaRPr lang="is-IS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107</a:t>
                      </a:r>
                      <a:endParaRPr lang="is-IS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pt-BR" sz="1050" u="none" strike="noStrike" dirty="0">
                          <a:effectLst/>
                        </a:rPr>
                        <a:t>2,8%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Бытовое обслуживание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14 107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88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pt-BR" sz="1050" u="none" strike="noStrike" dirty="0">
                          <a:effectLst/>
                        </a:rPr>
                        <a:t>2,3%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Офисы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345</a:t>
                      </a:r>
                      <a:endParaRPr lang="is-I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74</a:t>
                      </a:r>
                      <a:endParaRPr lang="is-I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pt-BR" sz="1050" u="none" strike="noStrike" dirty="0">
                          <a:effectLst/>
                        </a:rPr>
                        <a:t>1,9%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Кладбища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1 610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55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pt-BR" sz="1050" u="none" strike="noStrike" dirty="0">
                          <a:effectLst/>
                        </a:rPr>
                        <a:t>1,4%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Гостиницы, пансионаты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1 470</a:t>
                      </a:r>
                      <a:endParaRPr lang="is-I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32</a:t>
                      </a:r>
                      <a:endParaRPr lang="is-I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pt-BR" sz="1050" u="none" strike="noStrike" dirty="0">
                          <a:effectLst/>
                        </a:rPr>
                        <a:t>0,8%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Дошкольные учреждения</a:t>
                      </a:r>
                      <a:endParaRPr lang="ru-RU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1 726</a:t>
                      </a:r>
                      <a:endParaRPr lang="is-IS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15</a:t>
                      </a:r>
                      <a:endParaRPr lang="is-IS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it-IT" sz="1050" u="none" strike="noStrike" dirty="0">
                          <a:effectLst/>
                        </a:rPr>
                        <a:t>0,4%</a:t>
                      </a:r>
                      <a:endParaRPr lang="it-IT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Общеобразовательные учреждения</a:t>
                      </a:r>
                      <a:endParaRPr lang="ru-RU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2 012</a:t>
                      </a:r>
                      <a:endParaRPr lang="is-IS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13</a:t>
                      </a:r>
                      <a:endParaRPr lang="is-IS" sz="105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pt-BR" sz="1050" u="none" strike="noStrike">
                          <a:effectLst/>
                        </a:rPr>
                        <a:t>0,3%</a:t>
                      </a:r>
                      <a:endParaRPr lang="pt-BR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Выставочные залы, музеи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2 262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3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pt-BR" sz="1050" u="none" strike="noStrike" dirty="0">
                          <a:effectLst/>
                        </a:rPr>
                        <a:t>0,1%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>
                          <a:effectLst/>
                        </a:rPr>
                        <a:t>ВСЕГО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116 557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050" u="none" strike="noStrike" dirty="0" smtClean="0">
                          <a:effectLst/>
                        </a:rPr>
                        <a:t>3 </a:t>
                      </a:r>
                      <a:r>
                        <a:rPr lang="en-US" sz="1050" u="none" strike="noStrike" dirty="0" smtClean="0">
                          <a:effectLst/>
                        </a:rPr>
                        <a:t>835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en-US" sz="1050" u="none" strike="noStrike" dirty="0">
                          <a:effectLst/>
                        </a:rPr>
                        <a:t>100,0%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l="26852" t="27188" r="31746" b="20000"/>
          <a:stretch/>
        </p:blipFill>
        <p:spPr>
          <a:xfrm>
            <a:off x="4770035" y="1048671"/>
            <a:ext cx="3954866" cy="3153039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822958" y="60866"/>
            <a:ext cx="8321042" cy="762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 fontScale="97500"/>
          </a:bodyPr>
          <a:lstStyle>
            <a:lvl1pPr marL="0" marR="0" indent="0" algn="l" defTabSz="521208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32" b="0" i="0" u="none" strike="noStrike" cap="none" spc="-81" baseline="0">
                <a:ln>
                  <a:noFill/>
                </a:ln>
                <a:solidFill>
                  <a:srgbClr val="404040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1pPr>
            <a:lvl2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-50" baseline="0">
                <a:ln>
                  <a:noFill/>
                </a:ln>
                <a:solidFill>
                  <a:srgbClr val="40404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ru-RU" sz="3600" b="1" dirty="0" smtClean="0">
                <a:latin typeface="Calibri Light"/>
                <a:cs typeface="Calibri Light"/>
              </a:rPr>
              <a:t>Источники образования ТКО</a:t>
            </a:r>
            <a:endParaRPr lang="ru-RU" sz="3600" b="1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21612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38657" y="214952"/>
            <a:ext cx="8505343" cy="602461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Как привести действующие объекты в порядок?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3999" y="984250"/>
            <a:ext cx="8632826" cy="3715876"/>
          </a:xfrm>
        </p:spPr>
        <p:txBody>
          <a:bodyPr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>
                <a:cs typeface="Calibri Light"/>
              </a:rPr>
              <a:t> </a:t>
            </a:r>
            <a:r>
              <a:rPr lang="ru-RU" dirty="0" smtClean="0">
                <a:cs typeface="Calibri Light"/>
              </a:rPr>
              <a:t>Провести </a:t>
            </a:r>
            <a:r>
              <a:rPr lang="ru-RU" sz="2400" dirty="0" smtClean="0">
                <a:solidFill>
                  <a:srgbClr val="A40000"/>
                </a:solidFill>
                <a:cs typeface="Calibri Light"/>
              </a:rPr>
              <a:t>обследования</a:t>
            </a:r>
            <a:r>
              <a:rPr lang="ru-RU" sz="2400" dirty="0" smtClean="0">
                <a:cs typeface="Calibri Light"/>
              </a:rPr>
              <a:t> </a:t>
            </a:r>
            <a:r>
              <a:rPr lang="ru-RU" dirty="0" smtClean="0">
                <a:cs typeface="Calibri Light"/>
              </a:rPr>
              <a:t>для определения текущего состояния</a:t>
            </a:r>
            <a:endParaRPr lang="ru-RU" dirty="0">
              <a:cs typeface="Calibri Light"/>
            </a:endParaRPr>
          </a:p>
          <a:p>
            <a:pPr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>
                <a:cs typeface="Calibri Light"/>
              </a:rPr>
              <a:t> </a:t>
            </a:r>
            <a:r>
              <a:rPr lang="ru-RU" dirty="0" smtClean="0">
                <a:cs typeface="Calibri Light"/>
              </a:rPr>
              <a:t>Разработать </a:t>
            </a:r>
            <a:r>
              <a:rPr lang="ru-RU" sz="2400" dirty="0" smtClean="0">
                <a:solidFill>
                  <a:srgbClr val="A40000"/>
                </a:solidFill>
                <a:cs typeface="Calibri Light"/>
              </a:rPr>
              <a:t>единый стандарт </a:t>
            </a:r>
            <a:r>
              <a:rPr lang="ru-RU" dirty="0" smtClean="0">
                <a:cs typeface="Calibri Light"/>
              </a:rPr>
              <a:t>для действующих объектов </a:t>
            </a:r>
            <a:r>
              <a:rPr lang="ru-RU" dirty="0">
                <a:cs typeface="Calibri Light"/>
              </a:rPr>
              <a:t>захоронения </a:t>
            </a:r>
          </a:p>
          <a:p>
            <a:pPr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>
                <a:cs typeface="Calibri Light"/>
              </a:rPr>
              <a:t> </a:t>
            </a:r>
            <a:r>
              <a:rPr lang="ru-RU" dirty="0" smtClean="0">
                <a:cs typeface="Calibri Light"/>
              </a:rPr>
              <a:t>Утвердить </a:t>
            </a:r>
            <a:r>
              <a:rPr lang="ru-RU" sz="2400" dirty="0">
                <a:solidFill>
                  <a:srgbClr val="A40000"/>
                </a:solidFill>
                <a:cs typeface="Calibri Light"/>
              </a:rPr>
              <a:t>инвестиционные программы</a:t>
            </a:r>
            <a:r>
              <a:rPr lang="ru-RU" dirty="0">
                <a:cs typeface="Calibri Light"/>
              </a:rPr>
              <a:t>, позволяющие:</a:t>
            </a:r>
          </a:p>
          <a:p>
            <a:pPr marL="312929" lvl="1" indent="0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50000"/>
              <a:buNone/>
            </a:pPr>
            <a:r>
              <a:rPr lang="ru-RU" dirty="0">
                <a:cs typeface="Calibri Light"/>
              </a:rPr>
              <a:t>- осуществить </a:t>
            </a:r>
            <a:r>
              <a:rPr lang="ru-RU" dirty="0" smtClean="0">
                <a:cs typeface="Calibri Light"/>
              </a:rPr>
              <a:t>сбор и очистку </a:t>
            </a:r>
            <a:r>
              <a:rPr lang="ru-RU" dirty="0">
                <a:cs typeface="Calibri Light"/>
              </a:rPr>
              <a:t>фильтрата</a:t>
            </a:r>
          </a:p>
          <a:p>
            <a:pPr marL="312929" lvl="1" indent="0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50000"/>
              <a:buNone/>
            </a:pPr>
            <a:r>
              <a:rPr lang="ru-RU" dirty="0">
                <a:cs typeface="Calibri Light"/>
              </a:rPr>
              <a:t>- внедрить систему дегазации</a:t>
            </a:r>
          </a:p>
          <a:p>
            <a:pPr marL="312929" lvl="1" indent="0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50000"/>
              <a:buNone/>
            </a:pPr>
            <a:r>
              <a:rPr lang="ru-RU" dirty="0">
                <a:cs typeface="Calibri Light"/>
              </a:rPr>
              <a:t>- увеличить пересыпку грунтов </a:t>
            </a:r>
          </a:p>
          <a:p>
            <a:pPr marL="312929" lvl="1" indent="0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50000"/>
              <a:buNone/>
            </a:pPr>
            <a:r>
              <a:rPr lang="ru-RU" dirty="0">
                <a:cs typeface="Calibri Light"/>
              </a:rPr>
              <a:t>- обеспечить </a:t>
            </a:r>
            <a:r>
              <a:rPr lang="ru-RU" dirty="0" err="1">
                <a:cs typeface="Calibri Light"/>
              </a:rPr>
              <a:t>выполаживание</a:t>
            </a:r>
            <a:r>
              <a:rPr lang="ru-RU" dirty="0">
                <a:cs typeface="Calibri Light"/>
              </a:rPr>
              <a:t> откосов</a:t>
            </a:r>
          </a:p>
          <a:p>
            <a:pPr marL="312929" lvl="1" indent="0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50000"/>
              <a:buNone/>
            </a:pPr>
            <a:r>
              <a:rPr lang="ru-RU" dirty="0">
                <a:cs typeface="Calibri Light"/>
              </a:rPr>
              <a:t>- внедрить электронный контроль</a:t>
            </a:r>
          </a:p>
          <a:p>
            <a:pPr>
              <a:buClr>
                <a:schemeClr val="accent2">
                  <a:lumMod val="75000"/>
                </a:schemeClr>
              </a:buClr>
              <a:buSzPct val="150000"/>
              <a:buFont typeface="Wingdings" charset="2"/>
              <a:buChar char="ü"/>
            </a:pPr>
            <a:r>
              <a:rPr lang="ru-RU" dirty="0">
                <a:cs typeface="Calibri Light"/>
              </a:rPr>
              <a:t> Соответствующие расходы </a:t>
            </a:r>
            <a:r>
              <a:rPr lang="ru-RU" sz="2400" dirty="0" smtClean="0">
                <a:solidFill>
                  <a:srgbClr val="A40000"/>
                </a:solidFill>
                <a:cs typeface="Calibri Light"/>
              </a:rPr>
              <a:t>учесть </a:t>
            </a:r>
            <a:r>
              <a:rPr lang="ru-RU" sz="2400" dirty="0">
                <a:solidFill>
                  <a:srgbClr val="A40000"/>
                </a:solidFill>
                <a:cs typeface="Calibri Light"/>
              </a:rPr>
              <a:t>в тарифах </a:t>
            </a:r>
            <a:r>
              <a:rPr lang="ru-RU" dirty="0">
                <a:cs typeface="Calibri Light"/>
              </a:rPr>
              <a:t>на захоронение</a:t>
            </a:r>
          </a:p>
        </p:txBody>
      </p:sp>
    </p:spTree>
    <p:extLst>
      <p:ext uri="{BB962C8B-B14F-4D97-AF65-F5344CB8AC3E}">
        <p14:creationId xmlns:p14="http://schemas.microsoft.com/office/powerpoint/2010/main" val="93816451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0000FF"/>
      </a:hlink>
      <a:folHlink>
        <a:srgbClr val="FF00FF"/>
      </a:folHlink>
    </a:clrScheme>
    <a:fontScheme name="Ретро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>
          <a:outerShdw blurRad="38100" dist="25400" dir="27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0000FF"/>
      </a:hlink>
      <a:folHlink>
        <a:srgbClr val="FF00FF"/>
      </a:folHlink>
    </a:clrScheme>
    <a:fontScheme name="Ретро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>
          <a:outerShdw blurRad="38100" dist="25400" dir="27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11966</TotalTime>
  <Words>3408</Words>
  <Application>Microsoft Office PowerPoint</Application>
  <PresentationFormat>Экран (16:9)</PresentationFormat>
  <Paragraphs>435</Paragraphs>
  <Slides>21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Ретро</vt:lpstr>
      <vt:lpstr>Реформа обращения с ТКО: опыт Московской области</vt:lpstr>
      <vt:lpstr>До начала реформы</vt:lpstr>
      <vt:lpstr>Сегодня</vt:lpstr>
      <vt:lpstr>Как определить объем отходов?</vt:lpstr>
      <vt:lpstr>Презентация PowerPoint</vt:lpstr>
      <vt:lpstr>Презентация PowerPoint</vt:lpstr>
      <vt:lpstr>Как разрабатывалась территориальная схема?</vt:lpstr>
      <vt:lpstr>Презентация PowerPoint</vt:lpstr>
      <vt:lpstr>Как привести действующие объекты в порядок?</vt:lpstr>
      <vt:lpstr>Презентация PowerPoint</vt:lpstr>
      <vt:lpstr>Как внедрить систему учета перемещения отходов?</vt:lpstr>
      <vt:lpstr>Презентация PowerPoint</vt:lpstr>
      <vt:lpstr>Как собрать базу данных для заключения договоров?</vt:lpstr>
      <vt:lpstr>Как работать с населением?</vt:lpstr>
      <vt:lpstr>Как получить софинансирование на рекультивацию?</vt:lpstr>
      <vt:lpstr>Как включить инвестиции в тариф?</vt:lpstr>
      <vt:lpstr>Презентация PowerPoint</vt:lpstr>
      <vt:lpstr>Стандарт комплекса по переработке отходов</vt:lpstr>
      <vt:lpstr>Что включить в тариф регоператора?</vt:lpstr>
      <vt:lpstr>Как внедрить раздельный сбор?</vt:lpstr>
      <vt:lpstr>Как внедрить раздельный сбор?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хода реформы системы обращения с ТКО</dc:title>
  <dc:creator>Анисимова Наталья Анатольевна</dc:creator>
  <cp:lastModifiedBy>Дом</cp:lastModifiedBy>
  <cp:revision>153</cp:revision>
  <dcterms:modified xsi:type="dcterms:W3CDTF">2019-05-16T04:58:35Z</dcterms:modified>
</cp:coreProperties>
</file>